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defaultTextStyle>
    <a:defPPr>
      <a:defRPr lang="nb-NO"/>
    </a:defPPr>
    <a:lvl1pPr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5pPr>
    <a:lvl6pPr marL="2286000" algn="l" defTabSz="914400" rtl="0" eaLnBrk="1" latinLnBrk="0" hangingPunct="1">
      <a:defRPr sz="2400" kern="1200">
        <a:solidFill>
          <a:schemeClr val="tx1"/>
        </a:solidFill>
        <a:latin typeface="Arial" charset="0"/>
        <a:ea typeface="ヒラギノ角ゴ Pro W3" pitchFamily="-80" charset="-128"/>
        <a:cs typeface="+mn-cs"/>
      </a:defRPr>
    </a:lvl6pPr>
    <a:lvl7pPr marL="2743200" algn="l" defTabSz="914400" rtl="0" eaLnBrk="1" latinLnBrk="0" hangingPunct="1">
      <a:defRPr sz="2400" kern="1200">
        <a:solidFill>
          <a:schemeClr val="tx1"/>
        </a:solidFill>
        <a:latin typeface="Arial" charset="0"/>
        <a:ea typeface="ヒラギノ角ゴ Pro W3" pitchFamily="-80" charset="-128"/>
        <a:cs typeface="+mn-cs"/>
      </a:defRPr>
    </a:lvl7pPr>
    <a:lvl8pPr marL="3200400" algn="l" defTabSz="914400" rtl="0" eaLnBrk="1" latinLnBrk="0" hangingPunct="1">
      <a:defRPr sz="2400" kern="1200">
        <a:solidFill>
          <a:schemeClr val="tx1"/>
        </a:solidFill>
        <a:latin typeface="Arial" charset="0"/>
        <a:ea typeface="ヒラギノ角ゴ Pro W3" pitchFamily="-80" charset="-128"/>
        <a:cs typeface="+mn-cs"/>
      </a:defRPr>
    </a:lvl8pPr>
    <a:lvl9pPr marL="3657600" algn="l" defTabSz="914400" rtl="0" eaLnBrk="1" latinLnBrk="0" hangingPunct="1">
      <a:defRPr sz="2400" kern="1200">
        <a:solidFill>
          <a:schemeClr val="tx1"/>
        </a:solidFill>
        <a:latin typeface="Arial" charset="0"/>
        <a:ea typeface="ヒラギノ角ゴ Pro W3" pitchFamily="-8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0F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p:scale>
          <a:sx n="100" d="100"/>
          <a:sy n="100" d="100"/>
        </p:scale>
        <p:origin x="-392" y="6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nb-NO"/>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nb-NO"/>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nb-NO"/>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CE18E27C-B817-41E8-BBE0-CD963D71D3E7}" type="slidenum">
              <a:rPr lang="nb-NO"/>
              <a:pPr>
                <a:defRPr/>
              </a:pPr>
              <a:t>‹#›</a:t>
            </a:fld>
            <a:endParaRPr lang="nb-NO"/>
          </a:p>
        </p:txBody>
      </p:sp>
    </p:spTree>
    <p:extLst>
      <p:ext uri="{BB962C8B-B14F-4D97-AF65-F5344CB8AC3E}">
        <p14:creationId xmlns:p14="http://schemas.microsoft.com/office/powerpoint/2010/main" val="33770042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DDB3AAE3-DFAC-41D1-806E-E173FC33FFF0}" type="slidenum">
              <a:rPr lang="nb-NO" smtClean="0"/>
              <a:pPr/>
              <a:t>1</a:t>
            </a:fld>
            <a:endParaRPr lang="nb-NO"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pPr eaLnBrk="1" hangingPunct="1"/>
            <a:endParaRPr lang="en-US" smtClean="0"/>
          </a:p>
        </p:txBody>
      </p:sp>
      <p:sp>
        <p:nvSpPr>
          <p:cNvPr id="13316" name="Slide Number Placeholder 3"/>
          <p:cNvSpPr>
            <a:spLocks noGrp="1"/>
          </p:cNvSpPr>
          <p:nvPr>
            <p:ph type="sldNum" sz="quarter" idx="5"/>
          </p:nvPr>
        </p:nvSpPr>
        <p:spPr>
          <a:noFill/>
        </p:spPr>
        <p:txBody>
          <a:bodyPr/>
          <a:lstStyle/>
          <a:p>
            <a:fld id="{665257F7-7479-4FFC-BD2C-EC38C0F6D1CB}" type="slidenum">
              <a:rPr lang="nb-NO" smtClean="0"/>
              <a:pPr/>
              <a:t>3</a:t>
            </a:fld>
            <a:endParaRPr lang="nb-NO"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img_2"/>
          <p:cNvPicPr>
            <a:picLocks noChangeAspect="1" noChangeArrowheads="1"/>
          </p:cNvPicPr>
          <p:nvPr userDrawn="1"/>
        </p:nvPicPr>
        <p:blipFill>
          <a:blip r:embed="rId2" cstate="print"/>
          <a:srcRect/>
          <a:stretch>
            <a:fillRect/>
          </a:stretch>
        </p:blipFill>
        <p:spPr bwMode="auto">
          <a:xfrm>
            <a:off x="0" y="0"/>
            <a:ext cx="9145588" cy="6859588"/>
          </a:xfrm>
          <a:prstGeom prst="rect">
            <a:avLst/>
          </a:prstGeom>
          <a:noFill/>
          <a:ln w="9525">
            <a:noFill/>
            <a:miter lim="800000"/>
            <a:headEnd/>
            <a:tailEnd/>
          </a:ln>
        </p:spPr>
      </p:pic>
      <p:pic>
        <p:nvPicPr>
          <p:cNvPr id="5" name="Picture 3" descr="topp"/>
          <p:cNvPicPr>
            <a:picLocks noChangeAspect="1" noChangeArrowheads="1"/>
          </p:cNvPicPr>
          <p:nvPr userDrawn="1"/>
        </p:nvPicPr>
        <p:blipFill>
          <a:blip r:embed="rId3" cstate="print"/>
          <a:srcRect/>
          <a:stretch>
            <a:fillRect/>
          </a:stretch>
        </p:blipFill>
        <p:spPr bwMode="auto">
          <a:xfrm>
            <a:off x="0" y="0"/>
            <a:ext cx="9147175" cy="1797050"/>
          </a:xfrm>
          <a:prstGeom prst="rect">
            <a:avLst/>
          </a:prstGeom>
          <a:noFill/>
          <a:ln w="9525">
            <a:noFill/>
            <a:miter lim="800000"/>
            <a:headEnd/>
            <a:tailEnd/>
          </a:ln>
        </p:spPr>
      </p:pic>
      <p:sp>
        <p:nvSpPr>
          <p:cNvPr id="6" name="Rectangle 7"/>
          <p:cNvSpPr>
            <a:spLocks noChangeArrowheads="1"/>
          </p:cNvSpPr>
          <p:nvPr userDrawn="1"/>
        </p:nvSpPr>
        <p:spPr bwMode="auto">
          <a:xfrm>
            <a:off x="685800" y="1219200"/>
            <a:ext cx="5867400" cy="1143000"/>
          </a:xfrm>
          <a:prstGeom prst="rect">
            <a:avLst/>
          </a:prstGeom>
          <a:solidFill>
            <a:schemeClr val="bg1"/>
          </a:solidFill>
          <a:ln w="9525">
            <a:noFill/>
            <a:miter lim="800000"/>
            <a:headEnd/>
            <a:tailEnd/>
          </a:ln>
        </p:spPr>
        <p:txBody>
          <a:bodyPr wrap="none" anchor="ctr"/>
          <a:lstStyle/>
          <a:p>
            <a:pPr>
              <a:defRPr/>
            </a:pPr>
            <a:endParaRPr lang="en-US"/>
          </a:p>
        </p:txBody>
      </p:sp>
      <p:pic>
        <p:nvPicPr>
          <p:cNvPr id="7" name="Picture 8" descr="logo2"/>
          <p:cNvPicPr>
            <a:picLocks noChangeAspect="1" noChangeArrowheads="1"/>
          </p:cNvPicPr>
          <p:nvPr userDrawn="1"/>
        </p:nvPicPr>
        <p:blipFill>
          <a:blip r:embed="rId4" cstate="print"/>
          <a:srcRect/>
          <a:stretch>
            <a:fillRect/>
          </a:stretch>
        </p:blipFill>
        <p:spPr bwMode="auto">
          <a:xfrm>
            <a:off x="5854700" y="5245100"/>
            <a:ext cx="3289300" cy="1612900"/>
          </a:xfrm>
          <a:prstGeom prst="rect">
            <a:avLst/>
          </a:prstGeom>
          <a:noFill/>
          <a:ln w="9525">
            <a:noFill/>
            <a:miter lim="800000"/>
            <a:headEnd/>
            <a:tailEnd/>
          </a:ln>
        </p:spPr>
      </p:pic>
      <p:sp>
        <p:nvSpPr>
          <p:cNvPr id="3076" name="Rectangle 4"/>
          <p:cNvSpPr>
            <a:spLocks noGrp="1" noChangeArrowheads="1"/>
          </p:cNvSpPr>
          <p:nvPr>
            <p:ph type="ctrTitle"/>
          </p:nvPr>
        </p:nvSpPr>
        <p:spPr>
          <a:xfrm>
            <a:off x="838200" y="1295400"/>
            <a:ext cx="5562600" cy="609600"/>
          </a:xfrm>
        </p:spPr>
        <p:txBody>
          <a:bodyPr/>
          <a:lstStyle>
            <a:lvl1pPr>
              <a:defRPr sz="2000">
                <a:solidFill>
                  <a:srgbClr val="9D0F1E"/>
                </a:solidFill>
              </a:defRPr>
            </a:lvl1pPr>
          </a:lstStyle>
          <a:p>
            <a:r>
              <a:rPr lang="nb-NO"/>
              <a:t>Click to edit Master title style</a:t>
            </a:r>
          </a:p>
        </p:txBody>
      </p:sp>
      <p:sp>
        <p:nvSpPr>
          <p:cNvPr id="3077" name="Rectangle 5"/>
          <p:cNvSpPr>
            <a:spLocks noGrp="1" noChangeArrowheads="1"/>
          </p:cNvSpPr>
          <p:nvPr>
            <p:ph type="subTitle" idx="1"/>
          </p:nvPr>
        </p:nvSpPr>
        <p:spPr>
          <a:xfrm>
            <a:off x="838200" y="1905000"/>
            <a:ext cx="5562600" cy="381000"/>
          </a:xfrm>
        </p:spPr>
        <p:txBody>
          <a:bodyPr/>
          <a:lstStyle>
            <a:lvl1pPr marL="0" indent="0">
              <a:buFontTx/>
              <a:buNone/>
              <a:defRPr sz="1000"/>
            </a:lvl1pPr>
          </a:lstStyle>
          <a:p>
            <a:r>
              <a:rPr lang="nb-NO"/>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r>
              <a:rPr lang="nb-NO"/>
              <a:t>SIDE </a:t>
            </a:r>
            <a:fld id="{652492CE-BCB8-47B5-B1B2-EA48D91391E0}" type="slidenum">
              <a:rPr lang="nb-NO"/>
              <a:pPr>
                <a:defRPr/>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r>
              <a:rPr lang="nb-NO"/>
              <a:t>SIDE </a:t>
            </a:r>
            <a:fld id="{93EF418E-A14F-4945-9019-EDAA5C919815}" type="slidenum">
              <a:rPr lang="nb-NO"/>
              <a:pPr>
                <a:defRPr/>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r>
              <a:rPr lang="nb-NO"/>
              <a:t>SIDE </a:t>
            </a:r>
            <a:fld id="{3254EF13-A152-4BF5-B027-1B3850B98AE2}" type="slidenum">
              <a:rPr lang="nb-NO"/>
              <a:pPr>
                <a:defRPr/>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r>
              <a:rPr lang="nb-NO"/>
              <a:t>SIDE </a:t>
            </a:r>
            <a:fld id="{3EB96881-4D3E-4D37-96AB-2FBA12874AFB}" type="slidenum">
              <a:rPr lang="nb-NO"/>
              <a:pPr>
                <a:defRPr/>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10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r>
              <a:rPr lang="nb-NO"/>
              <a:t>SIDE </a:t>
            </a:r>
            <a:fld id="{AACEECFD-447B-400B-AE38-FCDC9E658A13}" type="slidenum">
              <a:rPr lang="nb-NO"/>
              <a:pPr>
                <a:defRPr/>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r>
              <a:rPr lang="nb-NO"/>
              <a:t>SIDE </a:t>
            </a:r>
            <a:fld id="{D16B8ECC-D2A2-45CD-81D0-ABD26FB24CD1}" type="slidenum">
              <a:rPr lang="nb-NO"/>
              <a:pPr>
                <a:defRPr/>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r>
              <a:rPr lang="nb-NO"/>
              <a:t>SIDE </a:t>
            </a:r>
            <a:fld id="{EDD11B5D-DD26-4B6F-80EC-2B50B3BFB95F}" type="slidenum">
              <a:rPr lang="nb-NO"/>
              <a:pPr>
                <a:defRPr/>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nb-NO"/>
              <a:t>SIDE </a:t>
            </a:r>
            <a:fld id="{60BFEEB9-EA4D-47E8-B8BC-9571C9D82678}" type="slidenum">
              <a:rPr lang="nb-NO"/>
              <a:pPr>
                <a:defRPr/>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r>
              <a:rPr lang="nb-NO"/>
              <a:t>SIDE </a:t>
            </a:r>
            <a:fld id="{A251C657-6DD8-407E-B007-A42B52E682E2}" type="slidenum">
              <a:rPr lang="nb-NO"/>
              <a:pPr>
                <a:defRPr/>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r>
              <a:rPr lang="nb-NO"/>
              <a:t>SIDE </a:t>
            </a:r>
            <a:fld id="{D424D0A6-7CCF-4C8C-8E55-114F1951602E}" type="slidenum">
              <a:rPr lang="nb-NO"/>
              <a:pPr>
                <a:defRPr/>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logo1"/>
          <p:cNvPicPr>
            <a:picLocks noChangeAspect="1" noChangeArrowheads="1"/>
          </p:cNvPicPr>
          <p:nvPr userDrawn="1"/>
        </p:nvPicPr>
        <p:blipFill>
          <a:blip r:embed="rId13" cstate="print"/>
          <a:srcRect/>
          <a:stretch>
            <a:fillRect/>
          </a:stretch>
        </p:blipFill>
        <p:spPr bwMode="auto">
          <a:xfrm>
            <a:off x="5868988" y="5257800"/>
            <a:ext cx="3289300" cy="1612900"/>
          </a:xfrm>
          <a:prstGeom prst="rect">
            <a:avLst/>
          </a:prstGeom>
          <a:noFill/>
          <a:ln w="9525">
            <a:noFill/>
            <a:miter lim="800000"/>
            <a:headEnd/>
            <a:tailEnd/>
          </a:ln>
        </p:spPr>
      </p:pic>
      <p:pic>
        <p:nvPicPr>
          <p:cNvPr id="1027" name="Picture 8" descr="topp"/>
          <p:cNvPicPr>
            <a:picLocks noChangeAspect="1" noChangeArrowheads="1"/>
          </p:cNvPicPr>
          <p:nvPr userDrawn="1"/>
        </p:nvPicPr>
        <p:blipFill>
          <a:blip r:embed="rId14" cstate="print"/>
          <a:srcRect/>
          <a:stretch>
            <a:fillRect/>
          </a:stretch>
        </p:blipFill>
        <p:spPr bwMode="auto">
          <a:xfrm>
            <a:off x="0" y="0"/>
            <a:ext cx="9147175" cy="17970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85800" y="457200"/>
            <a:ext cx="77724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nb-NO" smtClean="0"/>
              <a:t>Click to edit Master title style</a:t>
            </a:r>
          </a:p>
        </p:txBody>
      </p:sp>
      <p:sp>
        <p:nvSpPr>
          <p:cNvPr id="1029" name="Rectangle 3"/>
          <p:cNvSpPr>
            <a:spLocks noGrp="1" noChangeArrowheads="1"/>
          </p:cNvSpPr>
          <p:nvPr>
            <p:ph type="body" idx="1"/>
          </p:nvPr>
        </p:nvSpPr>
        <p:spPr bwMode="auto">
          <a:xfrm>
            <a:off x="685800" y="2057400"/>
            <a:ext cx="7772400" cy="3352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1030" name="Rectangle 6"/>
          <p:cNvSpPr>
            <a:spLocks noGrp="1" noChangeArrowheads="1"/>
          </p:cNvSpPr>
          <p:nvPr>
            <p:ph type="sldNum" sz="quarter" idx="4"/>
          </p:nvPr>
        </p:nvSpPr>
        <p:spPr bwMode="auto">
          <a:xfrm>
            <a:off x="685800" y="6116638"/>
            <a:ext cx="19050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900">
                <a:solidFill>
                  <a:srgbClr val="9D0F1E"/>
                </a:solidFill>
                <a:latin typeface="+mn-lt"/>
              </a:defRPr>
            </a:lvl1pPr>
          </a:lstStyle>
          <a:p>
            <a:pPr>
              <a:defRPr/>
            </a:pPr>
            <a:r>
              <a:rPr lang="nb-NO"/>
              <a:t>SIDE </a:t>
            </a:r>
            <a:fld id="{042298BF-9FE3-4423-8881-C072FE2D38CE}" type="slidenum">
              <a:rPr lang="nb-NO"/>
              <a:pPr>
                <a:defRPr/>
              </a:pPr>
              <a:t>‹#›</a:t>
            </a:fld>
            <a:endParaRPr lang="nb-NO"/>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Verdana" pitchFamily="-80" charset="0"/>
          <a:ea typeface="ヒラギノ角ゴ Pro W3" pitchFamily="-80" charset="-128"/>
        </a:defRPr>
      </a:lvl2pPr>
      <a:lvl3pPr algn="l" rtl="0" eaLnBrk="0" fontAlgn="base" hangingPunct="0">
        <a:spcBef>
          <a:spcPct val="0"/>
        </a:spcBef>
        <a:spcAft>
          <a:spcPct val="0"/>
        </a:spcAft>
        <a:defRPr sz="2400">
          <a:solidFill>
            <a:schemeClr val="tx2"/>
          </a:solidFill>
          <a:latin typeface="Verdana" pitchFamily="-80" charset="0"/>
          <a:ea typeface="ヒラギノ角ゴ Pro W3" pitchFamily="-80" charset="-128"/>
        </a:defRPr>
      </a:lvl3pPr>
      <a:lvl4pPr algn="l" rtl="0" eaLnBrk="0" fontAlgn="base" hangingPunct="0">
        <a:spcBef>
          <a:spcPct val="0"/>
        </a:spcBef>
        <a:spcAft>
          <a:spcPct val="0"/>
        </a:spcAft>
        <a:defRPr sz="2400">
          <a:solidFill>
            <a:schemeClr val="tx2"/>
          </a:solidFill>
          <a:latin typeface="Verdana" pitchFamily="-80" charset="0"/>
          <a:ea typeface="ヒラギノ角ゴ Pro W3" pitchFamily="-80" charset="-128"/>
        </a:defRPr>
      </a:lvl4pPr>
      <a:lvl5pPr algn="l" rtl="0" eaLnBrk="0" fontAlgn="base" hangingPunct="0">
        <a:spcBef>
          <a:spcPct val="0"/>
        </a:spcBef>
        <a:spcAft>
          <a:spcPct val="0"/>
        </a:spcAft>
        <a:defRPr sz="2400">
          <a:solidFill>
            <a:schemeClr val="tx2"/>
          </a:solidFill>
          <a:latin typeface="Verdana" pitchFamily="-80" charset="0"/>
          <a:ea typeface="ヒラギノ角ゴ Pro W3" pitchFamily="-80" charset="-128"/>
        </a:defRPr>
      </a:lvl5pPr>
      <a:lvl6pPr marL="457200" algn="l" rtl="0" fontAlgn="base">
        <a:spcBef>
          <a:spcPct val="0"/>
        </a:spcBef>
        <a:spcAft>
          <a:spcPct val="0"/>
        </a:spcAft>
        <a:defRPr sz="2400">
          <a:solidFill>
            <a:schemeClr val="tx2"/>
          </a:solidFill>
          <a:latin typeface="Verdana" pitchFamily="-80" charset="0"/>
          <a:ea typeface="ヒラギノ角ゴ Pro W3" pitchFamily="-80" charset="-128"/>
        </a:defRPr>
      </a:lvl6pPr>
      <a:lvl7pPr marL="914400" algn="l" rtl="0" fontAlgn="base">
        <a:spcBef>
          <a:spcPct val="0"/>
        </a:spcBef>
        <a:spcAft>
          <a:spcPct val="0"/>
        </a:spcAft>
        <a:defRPr sz="2400">
          <a:solidFill>
            <a:schemeClr val="tx2"/>
          </a:solidFill>
          <a:latin typeface="Verdana" pitchFamily="-80" charset="0"/>
          <a:ea typeface="ヒラギノ角ゴ Pro W3" pitchFamily="-80" charset="-128"/>
        </a:defRPr>
      </a:lvl7pPr>
      <a:lvl8pPr marL="1371600" algn="l" rtl="0" fontAlgn="base">
        <a:spcBef>
          <a:spcPct val="0"/>
        </a:spcBef>
        <a:spcAft>
          <a:spcPct val="0"/>
        </a:spcAft>
        <a:defRPr sz="2400">
          <a:solidFill>
            <a:schemeClr val="tx2"/>
          </a:solidFill>
          <a:latin typeface="Verdana" pitchFamily="-80" charset="0"/>
          <a:ea typeface="ヒラギノ角ゴ Pro W3" pitchFamily="-80" charset="-128"/>
        </a:defRPr>
      </a:lvl8pPr>
      <a:lvl9pPr marL="1828800" algn="l" rtl="0" fontAlgn="base">
        <a:spcBef>
          <a:spcPct val="0"/>
        </a:spcBef>
        <a:spcAft>
          <a:spcPct val="0"/>
        </a:spcAft>
        <a:defRPr sz="2400">
          <a:solidFill>
            <a:schemeClr val="tx2"/>
          </a:solidFill>
          <a:latin typeface="Verdana" pitchFamily="-80" charset="0"/>
          <a:ea typeface="ヒラギノ角ゴ Pro W3" pitchFamily="-80" charset="-128"/>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143000" indent="-228600" algn="l" rtl="0" eaLnBrk="0" fontAlgn="base" hangingPunct="0">
        <a:spcBef>
          <a:spcPct val="20000"/>
        </a:spcBef>
        <a:spcAft>
          <a:spcPct val="0"/>
        </a:spcAft>
        <a:buChar char="•"/>
        <a:defRPr sz="1600">
          <a:solidFill>
            <a:schemeClr val="tx1"/>
          </a:solidFill>
          <a:latin typeface="+mn-lt"/>
          <a:ea typeface="+mn-ea"/>
        </a:defRPr>
      </a:lvl3pPr>
      <a:lvl4pPr marL="1600200" indent="-228600" algn="l" rtl="0" eaLnBrk="0" fontAlgn="base" hangingPunct="0">
        <a:spcBef>
          <a:spcPct val="20000"/>
        </a:spcBef>
        <a:spcAft>
          <a:spcPct val="0"/>
        </a:spcAft>
        <a:buChar char="–"/>
        <a:defRPr sz="1600">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4"/>
          <p:cNvSpPr>
            <a:spLocks noGrp="1"/>
          </p:cNvSpPr>
          <p:nvPr>
            <p:ph type="ctrTitle"/>
          </p:nvPr>
        </p:nvSpPr>
        <p:spPr/>
        <p:txBody>
          <a:bodyPr/>
          <a:lstStyle/>
          <a:p>
            <a:r>
              <a:rPr lang="nb-NO" smtClean="0"/>
              <a:t/>
            </a:r>
            <a:br>
              <a:rPr lang="nb-NO" smtClean="0"/>
            </a:br>
            <a:endParaRPr lang="en-US" smtClean="0"/>
          </a:p>
        </p:txBody>
      </p:sp>
      <p:sp>
        <p:nvSpPr>
          <p:cNvPr id="3075" name="Subtitle 7"/>
          <p:cNvSpPr>
            <a:spLocks noGrp="1"/>
          </p:cNvSpPr>
          <p:nvPr>
            <p:ph type="subTitle" idx="1"/>
          </p:nvPr>
        </p:nvSpPr>
        <p:spPr>
          <a:xfrm>
            <a:off x="838200" y="1196975"/>
            <a:ext cx="5562600" cy="1223963"/>
          </a:xfrm>
        </p:spPr>
        <p:txBody>
          <a:bodyPr/>
          <a:lstStyle/>
          <a:p>
            <a:r>
              <a:rPr lang="nb-NO" sz="2000" dirty="0" smtClean="0">
                <a:latin typeface="Arial"/>
                <a:cs typeface="Arial"/>
              </a:rPr>
              <a:t>Politisk</a:t>
            </a:r>
            <a:r>
              <a:rPr lang="en-US" sz="2000" dirty="0" smtClean="0">
                <a:latin typeface="Arial"/>
                <a:cs typeface="Arial"/>
              </a:rPr>
              <a:t> </a:t>
            </a:r>
            <a:r>
              <a:rPr lang="en-US" sz="2000" dirty="0" err="1" smtClean="0">
                <a:latin typeface="Arial"/>
                <a:cs typeface="Arial"/>
              </a:rPr>
              <a:t>streik</a:t>
            </a:r>
            <a:r>
              <a:rPr lang="en-US" sz="2000" dirty="0" smtClean="0">
                <a:latin typeface="Arial"/>
                <a:cs typeface="Arial"/>
              </a:rPr>
              <a:t> den 28.januar 2014. </a:t>
            </a:r>
          </a:p>
          <a:p>
            <a:r>
              <a:rPr lang="en-US" sz="2000" dirty="0" err="1" smtClean="0">
                <a:latin typeface="Arial"/>
                <a:cs typeface="Arial"/>
              </a:rPr>
              <a:t>Forsvar</a:t>
            </a:r>
            <a:r>
              <a:rPr lang="en-US" sz="2000" dirty="0" smtClean="0">
                <a:latin typeface="Arial"/>
                <a:cs typeface="Arial"/>
              </a:rPr>
              <a:t> </a:t>
            </a:r>
            <a:r>
              <a:rPr lang="en-US" sz="2000" dirty="0" err="1" smtClean="0">
                <a:latin typeface="Arial"/>
                <a:cs typeface="Arial"/>
              </a:rPr>
              <a:t>arbeidsmiljøloven</a:t>
            </a:r>
            <a:r>
              <a:rPr lang="en-US" sz="2000" dirty="0" smtClean="0">
                <a:latin typeface="Arial"/>
                <a:cs typeface="Arial"/>
              </a:rPr>
              <a:t>!!</a:t>
            </a:r>
            <a:endParaRPr lang="en-US" sz="2000" dirty="0">
              <a:latin typeface="Arial"/>
              <a:cs typeface="Arial"/>
            </a:endParaRPr>
          </a:p>
          <a:p>
            <a:endParaRPr lang="en-US" sz="2000" dirty="0" smtClean="0">
              <a:latin typeface="Arial"/>
              <a:cs typeface="Arial"/>
            </a:endParaRPr>
          </a:p>
        </p:txBody>
      </p:sp>
      <p:sp>
        <p:nvSpPr>
          <p:cNvPr id="3076" name="Rectangle 5"/>
          <p:cNvSpPr>
            <a:spLocks noChangeArrowheads="1"/>
          </p:cNvSpPr>
          <p:nvPr/>
        </p:nvSpPr>
        <p:spPr bwMode="auto">
          <a:xfrm flipH="1">
            <a:off x="3635375" y="2263775"/>
            <a:ext cx="269875" cy="461963"/>
          </a:xfrm>
          <a:prstGeom prst="rect">
            <a:avLst/>
          </a:prstGeom>
          <a:noFill/>
          <a:ln w="9525">
            <a:noFill/>
            <a:miter lim="800000"/>
            <a:headEnd/>
            <a:tailEnd/>
          </a:ln>
        </p:spPr>
        <p:txBody>
          <a:bodyPr>
            <a:spAutoFit/>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latin typeface="Arial"/>
                <a:cs typeface="Arial"/>
              </a:rPr>
              <a:t>Kollektiv søksmålsrett – forsvinner. </a:t>
            </a:r>
            <a:endParaRPr lang="nb-NO" dirty="0">
              <a:latin typeface="Arial"/>
              <a:cs typeface="Arial"/>
            </a:endParaRPr>
          </a:p>
        </p:txBody>
      </p:sp>
      <p:sp>
        <p:nvSpPr>
          <p:cNvPr id="3" name="Plassholder for innhold 2"/>
          <p:cNvSpPr>
            <a:spLocks noGrp="1"/>
          </p:cNvSpPr>
          <p:nvPr>
            <p:ph idx="1"/>
          </p:nvPr>
        </p:nvSpPr>
        <p:spPr/>
        <p:txBody>
          <a:bodyPr/>
          <a:lstStyle/>
          <a:p>
            <a:pPr>
              <a:buFontTx/>
              <a:buChar char="-"/>
            </a:pPr>
            <a:r>
              <a:rPr lang="nb-NO" dirty="0" smtClean="0">
                <a:latin typeface="Arial"/>
                <a:cs typeface="Arial"/>
              </a:rPr>
              <a:t>Regjeringen har fremmet forslag om at denne lovbestemmelsen som bare har vært i virke i 1 år skal fjernes. </a:t>
            </a:r>
          </a:p>
          <a:p>
            <a:pPr>
              <a:buFontTx/>
              <a:buChar char="-"/>
            </a:pPr>
            <a:r>
              <a:rPr lang="nb-NO" dirty="0" smtClean="0">
                <a:latin typeface="Arial"/>
                <a:cs typeface="Arial"/>
              </a:rPr>
              <a:t>Dette medfører at dersom den enkelte innleide arbeidstaker er av den oppfatning at han ikke får de samme lønnsytelsene som hos innleiebedriften, så må den arbeidstakeren varsle søksmål selv.</a:t>
            </a:r>
          </a:p>
          <a:p>
            <a:pPr>
              <a:buFontTx/>
              <a:buChar char="-"/>
            </a:pPr>
            <a:r>
              <a:rPr lang="nb-NO" dirty="0" smtClean="0">
                <a:latin typeface="Arial"/>
                <a:cs typeface="Arial"/>
              </a:rPr>
              <a:t>I innleie bransjen så er det meget få som våger dette, så i praksis vil virksomhetene få en økt maktinnflytelse over de innleide arbeidstakerne. </a:t>
            </a:r>
            <a:endParaRPr lang="nb-NO" dirty="0">
              <a:latin typeface="Arial"/>
              <a:cs typeface="Arial"/>
            </a:endParaRPr>
          </a:p>
        </p:txBody>
      </p:sp>
      <p:sp>
        <p:nvSpPr>
          <p:cNvPr id="4" name="Plassholder for lysbildenummer 3"/>
          <p:cNvSpPr>
            <a:spLocks noGrp="1"/>
          </p:cNvSpPr>
          <p:nvPr>
            <p:ph type="sldNum" sz="quarter" idx="10"/>
          </p:nvPr>
        </p:nvSpPr>
        <p:spPr/>
        <p:txBody>
          <a:bodyPr/>
          <a:lstStyle/>
          <a:p>
            <a:pPr>
              <a:defRPr/>
            </a:pPr>
            <a:r>
              <a:rPr lang="nb-NO" smtClean="0"/>
              <a:t>SIDE </a:t>
            </a:r>
            <a:fld id="{3254EF13-A152-4BF5-B027-1B3850B98AE2}" type="slidenum">
              <a:rPr lang="nb-NO" smtClean="0"/>
              <a:pPr>
                <a:defRPr/>
              </a:pPr>
              <a:t>10</a:t>
            </a:fld>
            <a:endParaRPr lang="nb-NO"/>
          </a:p>
        </p:txBody>
      </p:sp>
    </p:spTree>
    <p:extLst>
      <p:ext uri="{BB962C8B-B14F-4D97-AF65-F5344CB8AC3E}">
        <p14:creationId xmlns:p14="http://schemas.microsoft.com/office/powerpoint/2010/main" val="650172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latin typeface="Arial"/>
                <a:cs typeface="Arial"/>
              </a:rPr>
              <a:t>Større press på søndagsarbeid.</a:t>
            </a:r>
            <a:endParaRPr lang="nb-NO" dirty="0">
              <a:latin typeface="Arial"/>
              <a:cs typeface="Arial"/>
            </a:endParaRPr>
          </a:p>
        </p:txBody>
      </p:sp>
      <p:sp>
        <p:nvSpPr>
          <p:cNvPr id="3" name="Plassholder for innhold 2"/>
          <p:cNvSpPr>
            <a:spLocks noGrp="1"/>
          </p:cNvSpPr>
          <p:nvPr>
            <p:ph idx="1"/>
          </p:nvPr>
        </p:nvSpPr>
        <p:spPr/>
        <p:txBody>
          <a:bodyPr/>
          <a:lstStyle/>
          <a:p>
            <a:pPr>
              <a:buFontTx/>
              <a:buChar char="-"/>
            </a:pPr>
            <a:r>
              <a:rPr lang="nb-NO" dirty="0" smtClean="0">
                <a:latin typeface="Arial"/>
                <a:cs typeface="Arial"/>
              </a:rPr>
              <a:t>I dag </a:t>
            </a:r>
            <a:r>
              <a:rPr lang="nb-NO" dirty="0">
                <a:latin typeface="Arial"/>
                <a:cs typeface="Arial"/>
              </a:rPr>
              <a:t>er det forbudt med søndagsarbeid med mindre arbeidets art gjør det </a:t>
            </a:r>
            <a:r>
              <a:rPr lang="nb-NO" dirty="0" smtClean="0">
                <a:latin typeface="Arial"/>
                <a:cs typeface="Arial"/>
              </a:rPr>
              <a:t>nødvendig jf. arbeidsmiljøloven §10-10. </a:t>
            </a:r>
          </a:p>
          <a:p>
            <a:pPr>
              <a:buFontTx/>
              <a:buChar char="-"/>
            </a:pPr>
            <a:r>
              <a:rPr lang="nb-NO" dirty="0" smtClean="0">
                <a:latin typeface="Arial"/>
                <a:cs typeface="Arial"/>
              </a:rPr>
              <a:t>Regjeringen </a:t>
            </a:r>
            <a:r>
              <a:rPr lang="nb-NO" dirty="0">
                <a:latin typeface="Arial"/>
                <a:cs typeface="Arial"/>
              </a:rPr>
              <a:t>har foreslått å snu på formuleringen, slik at det skal være tillatt med søndagsarbeid når arbeidets art gjør det nødvendig. </a:t>
            </a:r>
            <a:endParaRPr lang="nb-NO" dirty="0" smtClean="0">
              <a:latin typeface="Arial"/>
              <a:cs typeface="Arial"/>
            </a:endParaRPr>
          </a:p>
          <a:p>
            <a:pPr>
              <a:buFontTx/>
              <a:buChar char="-"/>
            </a:pPr>
            <a:r>
              <a:rPr lang="nb-NO" dirty="0" smtClean="0">
                <a:latin typeface="Arial"/>
                <a:cs typeface="Arial"/>
              </a:rPr>
              <a:t>Det </a:t>
            </a:r>
            <a:r>
              <a:rPr lang="nb-NO" dirty="0">
                <a:latin typeface="Arial"/>
                <a:cs typeface="Arial"/>
              </a:rPr>
              <a:t>kan høres ut som en bitteliten endring, men det betyr at enhver tvil om lovligheten av søndagsarbeid vil gå i arbeidsgiverens favør. </a:t>
            </a:r>
            <a:endParaRPr lang="nb-NO" dirty="0" smtClean="0">
              <a:latin typeface="Arial"/>
              <a:cs typeface="Arial"/>
            </a:endParaRPr>
          </a:p>
          <a:p>
            <a:pPr>
              <a:buFontTx/>
              <a:buChar char="-"/>
            </a:pPr>
            <a:r>
              <a:rPr lang="nb-NO" dirty="0" smtClean="0">
                <a:latin typeface="Arial"/>
                <a:cs typeface="Arial"/>
              </a:rPr>
              <a:t>Regjeringen </a:t>
            </a:r>
            <a:r>
              <a:rPr lang="nb-NO" dirty="0">
                <a:latin typeface="Arial"/>
                <a:cs typeface="Arial"/>
              </a:rPr>
              <a:t>har også foreslått at man skal kunne jobbe fem </a:t>
            </a:r>
            <a:r>
              <a:rPr lang="nb-NO" dirty="0" err="1">
                <a:latin typeface="Arial"/>
                <a:cs typeface="Arial"/>
              </a:rPr>
              <a:t>søn</a:t>
            </a:r>
            <a:r>
              <a:rPr lang="nb-NO" dirty="0">
                <a:latin typeface="Arial"/>
                <a:cs typeface="Arial"/>
              </a:rPr>
              <a:t>- og helligdager på rad. I dag er regelen to søndager, og at man må ha fri den tredje. </a:t>
            </a:r>
            <a:endParaRPr lang="nb-NO" dirty="0">
              <a:latin typeface="Arial"/>
              <a:cs typeface="Arial"/>
            </a:endParaRPr>
          </a:p>
        </p:txBody>
      </p:sp>
      <p:sp>
        <p:nvSpPr>
          <p:cNvPr id="4" name="Plassholder for lysbildenummer 3"/>
          <p:cNvSpPr>
            <a:spLocks noGrp="1"/>
          </p:cNvSpPr>
          <p:nvPr>
            <p:ph type="sldNum" sz="quarter" idx="10"/>
          </p:nvPr>
        </p:nvSpPr>
        <p:spPr/>
        <p:txBody>
          <a:bodyPr/>
          <a:lstStyle/>
          <a:p>
            <a:pPr>
              <a:defRPr/>
            </a:pPr>
            <a:r>
              <a:rPr lang="nb-NO" smtClean="0"/>
              <a:t>SIDE </a:t>
            </a:r>
            <a:fld id="{3254EF13-A152-4BF5-B027-1B3850B98AE2}" type="slidenum">
              <a:rPr lang="nb-NO" smtClean="0"/>
              <a:pPr>
                <a:defRPr/>
              </a:pPr>
              <a:t>11</a:t>
            </a:fld>
            <a:endParaRPr lang="nb-NO"/>
          </a:p>
        </p:txBody>
      </p:sp>
    </p:spTree>
    <p:extLst>
      <p:ext uri="{BB962C8B-B14F-4D97-AF65-F5344CB8AC3E}">
        <p14:creationId xmlns:p14="http://schemas.microsoft.com/office/powerpoint/2010/main" val="8586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latin typeface="Arial"/>
                <a:cs typeface="Arial"/>
              </a:rPr>
              <a:t>Større press på søndagsarbeid</a:t>
            </a:r>
            <a:endParaRPr lang="nb-NO" dirty="0">
              <a:latin typeface="Arial"/>
              <a:cs typeface="Arial"/>
            </a:endParaRPr>
          </a:p>
        </p:txBody>
      </p:sp>
      <p:sp>
        <p:nvSpPr>
          <p:cNvPr id="3" name="Plassholder for innhold 2"/>
          <p:cNvSpPr>
            <a:spLocks noGrp="1"/>
          </p:cNvSpPr>
          <p:nvPr>
            <p:ph idx="1"/>
          </p:nvPr>
        </p:nvSpPr>
        <p:spPr/>
        <p:txBody>
          <a:bodyPr/>
          <a:lstStyle/>
          <a:p>
            <a:pPr>
              <a:buFontTx/>
              <a:buChar char="-"/>
            </a:pPr>
            <a:r>
              <a:rPr lang="nb-NO" dirty="0" smtClean="0">
                <a:latin typeface="Arial"/>
                <a:cs typeface="Arial"/>
              </a:rPr>
              <a:t>Samlet </a:t>
            </a:r>
            <a:r>
              <a:rPr lang="nb-NO" dirty="0">
                <a:latin typeface="Arial"/>
                <a:cs typeface="Arial"/>
              </a:rPr>
              <a:t>betyr dette et økt press for å jobbe søndager. I yrker der søndagsarbeid ikke har vært vanlig kan de ansatte bli presset til å jobbe søndagene også. </a:t>
            </a:r>
            <a:endParaRPr lang="nb-NO" dirty="0" smtClean="0">
              <a:latin typeface="Arial"/>
              <a:cs typeface="Arial"/>
            </a:endParaRPr>
          </a:p>
          <a:p>
            <a:pPr>
              <a:buFontTx/>
              <a:buChar char="-"/>
            </a:pPr>
            <a:endParaRPr lang="nb-NO" dirty="0" smtClean="0">
              <a:latin typeface="Arial"/>
              <a:cs typeface="Arial"/>
            </a:endParaRPr>
          </a:p>
          <a:p>
            <a:pPr>
              <a:buFontTx/>
              <a:buChar char="-"/>
            </a:pPr>
            <a:r>
              <a:rPr lang="nb-NO" dirty="0" smtClean="0">
                <a:latin typeface="Arial"/>
                <a:cs typeface="Arial"/>
              </a:rPr>
              <a:t>I </a:t>
            </a:r>
            <a:r>
              <a:rPr lang="nb-NO" dirty="0">
                <a:latin typeface="Arial"/>
                <a:cs typeface="Arial"/>
              </a:rPr>
              <a:t>yrker der man allerede jobber søndager kan de ansatte bli presset til å jobbe flere søndager på rad. Det betyr mindre fritid på de dagene da de fleste andre har fri</a:t>
            </a:r>
            <a:r>
              <a:rPr lang="nb-NO" dirty="0" smtClean="0">
                <a:latin typeface="Arial"/>
                <a:cs typeface="Arial"/>
              </a:rPr>
              <a:t>.</a:t>
            </a:r>
            <a:endParaRPr lang="nb-NO" dirty="0" smtClean="0"/>
          </a:p>
          <a:p>
            <a:pPr>
              <a:buFontTx/>
              <a:buChar char="-"/>
            </a:pPr>
            <a:endParaRPr lang="nb-NO" dirty="0">
              <a:latin typeface="Arial"/>
              <a:cs typeface="Arial"/>
            </a:endParaRPr>
          </a:p>
        </p:txBody>
      </p:sp>
      <p:sp>
        <p:nvSpPr>
          <p:cNvPr id="4" name="Plassholder for lysbildenummer 3"/>
          <p:cNvSpPr>
            <a:spLocks noGrp="1"/>
          </p:cNvSpPr>
          <p:nvPr>
            <p:ph type="sldNum" sz="quarter" idx="10"/>
          </p:nvPr>
        </p:nvSpPr>
        <p:spPr/>
        <p:txBody>
          <a:bodyPr/>
          <a:lstStyle/>
          <a:p>
            <a:pPr>
              <a:defRPr/>
            </a:pPr>
            <a:r>
              <a:rPr lang="nb-NO" smtClean="0"/>
              <a:t>SIDE </a:t>
            </a:r>
            <a:fld id="{3254EF13-A152-4BF5-B027-1B3850B98AE2}" type="slidenum">
              <a:rPr lang="nb-NO" smtClean="0"/>
              <a:pPr>
                <a:defRPr/>
              </a:pPr>
              <a:t>12</a:t>
            </a:fld>
            <a:endParaRPr lang="nb-NO"/>
          </a:p>
        </p:txBody>
      </p:sp>
    </p:spTree>
    <p:extLst>
      <p:ext uri="{BB962C8B-B14F-4D97-AF65-F5344CB8AC3E}">
        <p14:creationId xmlns:p14="http://schemas.microsoft.com/office/powerpoint/2010/main" val="451627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latin typeface="Arial"/>
                <a:cs typeface="Arial"/>
              </a:rPr>
              <a:t>Oppsummert.</a:t>
            </a:r>
            <a:endParaRPr lang="nb-NO" dirty="0">
              <a:latin typeface="Arial"/>
              <a:cs typeface="Arial"/>
            </a:endParaRPr>
          </a:p>
        </p:txBody>
      </p:sp>
      <p:sp>
        <p:nvSpPr>
          <p:cNvPr id="3" name="Plassholder for innhold 2"/>
          <p:cNvSpPr>
            <a:spLocks noGrp="1"/>
          </p:cNvSpPr>
          <p:nvPr>
            <p:ph idx="1"/>
          </p:nvPr>
        </p:nvSpPr>
        <p:spPr/>
        <p:txBody>
          <a:bodyPr/>
          <a:lstStyle/>
          <a:p>
            <a:pPr>
              <a:buFontTx/>
              <a:buChar char="-"/>
            </a:pPr>
            <a:r>
              <a:rPr lang="nb-NO" dirty="0" smtClean="0">
                <a:latin typeface="Arial"/>
                <a:cs typeface="Arial"/>
              </a:rPr>
              <a:t>Det er disse endringene i arbeidsmiljøloven som YS, LO og </a:t>
            </a:r>
            <a:r>
              <a:rPr lang="nb-NO" dirty="0" err="1" smtClean="0">
                <a:latin typeface="Arial"/>
                <a:cs typeface="Arial"/>
              </a:rPr>
              <a:t>Unio</a:t>
            </a:r>
            <a:r>
              <a:rPr lang="nb-NO" dirty="0">
                <a:latin typeface="Arial"/>
                <a:cs typeface="Arial"/>
              </a:rPr>
              <a:t> </a:t>
            </a:r>
            <a:r>
              <a:rPr lang="nb-NO" dirty="0" smtClean="0">
                <a:latin typeface="Arial"/>
                <a:cs typeface="Arial"/>
              </a:rPr>
              <a:t>har gått imot, - og det er derfor vi nå gjennomfører en politisk streik! </a:t>
            </a:r>
          </a:p>
          <a:p>
            <a:pPr>
              <a:buFontTx/>
              <a:buChar char="-"/>
            </a:pPr>
            <a:r>
              <a:rPr lang="nb-NO" dirty="0" smtClean="0">
                <a:latin typeface="Arial"/>
                <a:cs typeface="Arial"/>
              </a:rPr>
              <a:t>Forslagene til regjeringen vil medføre at vi mister tryggheten i arbeidshverdagen, og dermed føre oss til et løsarbeidersamfunn hvor arbeidsgiver er i besittelse av all makt.</a:t>
            </a:r>
          </a:p>
          <a:p>
            <a:pPr marL="0" indent="0">
              <a:buNone/>
            </a:pPr>
            <a:r>
              <a:rPr lang="nb-NO" dirty="0" smtClean="0">
                <a:latin typeface="Arial"/>
                <a:cs typeface="Arial"/>
              </a:rPr>
              <a:t>Så </a:t>
            </a:r>
            <a:r>
              <a:rPr lang="nb-NO" dirty="0" err="1" smtClean="0">
                <a:latin typeface="Arial"/>
                <a:cs typeface="Arial"/>
              </a:rPr>
              <a:t>oppfordingen</a:t>
            </a:r>
            <a:r>
              <a:rPr lang="nb-NO" dirty="0" smtClean="0">
                <a:latin typeface="Arial"/>
                <a:cs typeface="Arial"/>
              </a:rPr>
              <a:t> er: FORSVAR ARBEIDSMIØJØLOVEN OG MELD DEG INN I EN FAGFORENING!</a:t>
            </a:r>
            <a:endParaRPr lang="nb-NO" dirty="0">
              <a:latin typeface="Arial"/>
              <a:cs typeface="Arial"/>
            </a:endParaRPr>
          </a:p>
        </p:txBody>
      </p:sp>
      <p:sp>
        <p:nvSpPr>
          <p:cNvPr id="4" name="Plassholder for lysbildenummer 3"/>
          <p:cNvSpPr>
            <a:spLocks noGrp="1"/>
          </p:cNvSpPr>
          <p:nvPr>
            <p:ph type="sldNum" sz="quarter" idx="10"/>
          </p:nvPr>
        </p:nvSpPr>
        <p:spPr/>
        <p:txBody>
          <a:bodyPr/>
          <a:lstStyle/>
          <a:p>
            <a:pPr>
              <a:defRPr/>
            </a:pPr>
            <a:r>
              <a:rPr lang="nb-NO" smtClean="0"/>
              <a:t>SIDE </a:t>
            </a:r>
            <a:fld id="{3254EF13-A152-4BF5-B027-1B3850B98AE2}" type="slidenum">
              <a:rPr lang="nb-NO" smtClean="0"/>
              <a:pPr>
                <a:defRPr/>
              </a:pPr>
              <a:t>13</a:t>
            </a:fld>
            <a:endParaRPr lang="nb-NO"/>
          </a:p>
        </p:txBody>
      </p:sp>
    </p:spTree>
    <p:extLst>
      <p:ext uri="{BB962C8B-B14F-4D97-AF65-F5344CB8AC3E}">
        <p14:creationId xmlns:p14="http://schemas.microsoft.com/office/powerpoint/2010/main" val="4162899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nb-NO"/>
              <a:t>SIDE </a:t>
            </a:r>
            <a:fld id="{BBCDB2F2-A16B-44FB-BDC5-1211B9347694}" type="slidenum">
              <a:rPr lang="nb-NO"/>
              <a:pPr>
                <a:defRPr/>
              </a:pPr>
              <a:t>2</a:t>
            </a:fld>
            <a:endParaRPr lang="nb-NO"/>
          </a:p>
        </p:txBody>
      </p:sp>
      <p:sp>
        <p:nvSpPr>
          <p:cNvPr id="4099" name="Content Placeholder 4"/>
          <p:cNvSpPr>
            <a:spLocks noGrp="1"/>
          </p:cNvSpPr>
          <p:nvPr>
            <p:ph idx="1"/>
          </p:nvPr>
        </p:nvSpPr>
        <p:spPr>
          <a:xfrm>
            <a:off x="683568" y="1988840"/>
            <a:ext cx="7992888" cy="4107557"/>
          </a:xfrm>
        </p:spPr>
        <p:txBody>
          <a:bodyPr/>
          <a:lstStyle/>
          <a:p>
            <a:pPr>
              <a:buFontTx/>
              <a:buChar char="-"/>
            </a:pPr>
            <a:r>
              <a:rPr lang="en-US" dirty="0" err="1" smtClean="0">
                <a:latin typeface="Arial"/>
                <a:cs typeface="Arial"/>
              </a:rPr>
              <a:t>Regjeringen</a:t>
            </a:r>
            <a:r>
              <a:rPr lang="en-US" dirty="0" smtClean="0">
                <a:latin typeface="Arial"/>
                <a:cs typeface="Arial"/>
              </a:rPr>
              <a:t> </a:t>
            </a:r>
            <a:r>
              <a:rPr lang="en-US" dirty="0" err="1" smtClean="0">
                <a:latin typeface="Arial"/>
                <a:cs typeface="Arial"/>
              </a:rPr>
              <a:t>har</a:t>
            </a:r>
            <a:r>
              <a:rPr lang="en-US" dirty="0" smtClean="0">
                <a:latin typeface="Arial"/>
                <a:cs typeface="Arial"/>
              </a:rPr>
              <a:t> </a:t>
            </a:r>
            <a:r>
              <a:rPr lang="en-US" dirty="0" err="1" smtClean="0">
                <a:latin typeface="Arial"/>
                <a:cs typeface="Arial"/>
              </a:rPr>
              <a:t>kommet</a:t>
            </a:r>
            <a:r>
              <a:rPr lang="en-US" dirty="0" smtClean="0">
                <a:latin typeface="Arial"/>
                <a:cs typeface="Arial"/>
              </a:rPr>
              <a:t> med </a:t>
            </a:r>
            <a:r>
              <a:rPr lang="en-US" dirty="0" err="1" smtClean="0">
                <a:latin typeface="Arial"/>
                <a:cs typeface="Arial"/>
              </a:rPr>
              <a:t>følgende</a:t>
            </a:r>
            <a:r>
              <a:rPr lang="en-US" dirty="0" smtClean="0">
                <a:latin typeface="Arial"/>
                <a:cs typeface="Arial"/>
              </a:rPr>
              <a:t> </a:t>
            </a:r>
            <a:r>
              <a:rPr lang="en-US" dirty="0" err="1" smtClean="0">
                <a:latin typeface="Arial"/>
                <a:cs typeface="Arial"/>
              </a:rPr>
              <a:t>forslag</a:t>
            </a:r>
            <a:r>
              <a:rPr lang="en-US" dirty="0" smtClean="0">
                <a:latin typeface="Arial"/>
                <a:cs typeface="Arial"/>
              </a:rPr>
              <a:t> </a:t>
            </a:r>
            <a:r>
              <a:rPr lang="en-US" dirty="0" err="1" smtClean="0">
                <a:latin typeface="Arial"/>
                <a:cs typeface="Arial"/>
              </a:rPr>
              <a:t>til</a:t>
            </a:r>
            <a:r>
              <a:rPr lang="en-US" dirty="0" smtClean="0">
                <a:latin typeface="Arial"/>
                <a:cs typeface="Arial"/>
              </a:rPr>
              <a:t> </a:t>
            </a:r>
            <a:r>
              <a:rPr lang="en-US" dirty="0" err="1" smtClean="0">
                <a:latin typeface="Arial"/>
                <a:cs typeface="Arial"/>
              </a:rPr>
              <a:t>endringer</a:t>
            </a:r>
            <a:r>
              <a:rPr lang="en-US" dirty="0" smtClean="0">
                <a:latin typeface="Arial"/>
                <a:cs typeface="Arial"/>
              </a:rPr>
              <a:t> </a:t>
            </a:r>
            <a:r>
              <a:rPr lang="en-US" dirty="0" err="1" smtClean="0">
                <a:latin typeface="Arial"/>
                <a:cs typeface="Arial"/>
              </a:rPr>
              <a:t>i</a:t>
            </a:r>
            <a:r>
              <a:rPr lang="en-US" dirty="0" smtClean="0">
                <a:latin typeface="Arial"/>
                <a:cs typeface="Arial"/>
              </a:rPr>
              <a:t> </a:t>
            </a:r>
            <a:r>
              <a:rPr lang="en-US" dirty="0" err="1" smtClean="0">
                <a:latin typeface="Arial"/>
                <a:cs typeface="Arial"/>
              </a:rPr>
              <a:t>arbeidsmiljøloven</a:t>
            </a:r>
            <a:r>
              <a:rPr lang="en-US" dirty="0" smtClean="0">
                <a:latin typeface="Arial"/>
                <a:cs typeface="Arial"/>
              </a:rPr>
              <a:t>: </a:t>
            </a:r>
          </a:p>
          <a:p>
            <a:pPr>
              <a:buFont typeface="Courier New"/>
              <a:buChar char="o"/>
            </a:pPr>
            <a:r>
              <a:rPr lang="en-US" dirty="0" err="1" smtClean="0">
                <a:latin typeface="Arial"/>
                <a:cs typeface="Arial"/>
              </a:rPr>
              <a:t>Midlertidige</a:t>
            </a:r>
            <a:r>
              <a:rPr lang="en-US" dirty="0" smtClean="0">
                <a:latin typeface="Arial"/>
                <a:cs typeface="Arial"/>
              </a:rPr>
              <a:t> </a:t>
            </a:r>
            <a:r>
              <a:rPr lang="en-US" dirty="0" err="1" smtClean="0">
                <a:latin typeface="Arial"/>
                <a:cs typeface="Arial"/>
              </a:rPr>
              <a:t>stillinger</a:t>
            </a:r>
            <a:r>
              <a:rPr lang="en-US" dirty="0" smtClean="0">
                <a:latin typeface="Arial"/>
                <a:cs typeface="Arial"/>
              </a:rPr>
              <a:t> </a:t>
            </a:r>
            <a:r>
              <a:rPr lang="en-US" dirty="0" err="1" smtClean="0">
                <a:latin typeface="Arial"/>
                <a:cs typeface="Arial"/>
              </a:rPr>
              <a:t>blir</a:t>
            </a:r>
            <a:r>
              <a:rPr lang="en-US" dirty="0" smtClean="0">
                <a:latin typeface="Arial"/>
                <a:cs typeface="Arial"/>
              </a:rPr>
              <a:t> </a:t>
            </a:r>
            <a:r>
              <a:rPr lang="en-US" dirty="0" err="1" smtClean="0">
                <a:latin typeface="Arial"/>
                <a:cs typeface="Arial"/>
              </a:rPr>
              <a:t>vanligere</a:t>
            </a:r>
            <a:r>
              <a:rPr lang="en-US" dirty="0" smtClean="0">
                <a:latin typeface="Arial"/>
                <a:cs typeface="Arial"/>
              </a:rPr>
              <a:t>. </a:t>
            </a:r>
          </a:p>
          <a:p>
            <a:pPr>
              <a:buFont typeface="Courier New"/>
              <a:buChar char="o"/>
            </a:pPr>
            <a:r>
              <a:rPr lang="en-US" dirty="0" err="1" smtClean="0">
                <a:latin typeface="Arial"/>
                <a:cs typeface="Arial"/>
              </a:rPr>
              <a:t>Mer</a:t>
            </a:r>
            <a:r>
              <a:rPr lang="en-US" dirty="0" smtClean="0">
                <a:latin typeface="Arial"/>
                <a:cs typeface="Arial"/>
              </a:rPr>
              <a:t> </a:t>
            </a:r>
            <a:r>
              <a:rPr lang="en-US" dirty="0" err="1" smtClean="0">
                <a:latin typeface="Arial"/>
                <a:cs typeface="Arial"/>
              </a:rPr>
              <a:t>pålagt</a:t>
            </a:r>
            <a:r>
              <a:rPr lang="en-US" dirty="0" smtClean="0">
                <a:latin typeface="Arial"/>
                <a:cs typeface="Arial"/>
              </a:rPr>
              <a:t> </a:t>
            </a:r>
            <a:r>
              <a:rPr lang="en-US" dirty="0" err="1" smtClean="0">
                <a:latin typeface="Arial"/>
                <a:cs typeface="Arial"/>
              </a:rPr>
              <a:t>overtid</a:t>
            </a:r>
            <a:r>
              <a:rPr lang="en-US" dirty="0" smtClean="0">
                <a:latin typeface="Arial"/>
                <a:cs typeface="Arial"/>
              </a:rPr>
              <a:t> – </a:t>
            </a:r>
            <a:r>
              <a:rPr lang="en-US" dirty="0" err="1" smtClean="0">
                <a:latin typeface="Arial"/>
                <a:cs typeface="Arial"/>
              </a:rPr>
              <a:t>uten</a:t>
            </a:r>
            <a:r>
              <a:rPr lang="en-US" dirty="0" smtClean="0">
                <a:latin typeface="Arial"/>
                <a:cs typeface="Arial"/>
              </a:rPr>
              <a:t> </a:t>
            </a:r>
            <a:r>
              <a:rPr lang="en-US" dirty="0" err="1" smtClean="0">
                <a:latin typeface="Arial"/>
                <a:cs typeface="Arial"/>
              </a:rPr>
              <a:t>overtidsbetaling</a:t>
            </a:r>
            <a:r>
              <a:rPr lang="en-US" dirty="0" smtClean="0">
                <a:latin typeface="Arial"/>
                <a:cs typeface="Arial"/>
              </a:rPr>
              <a:t>.</a:t>
            </a:r>
          </a:p>
          <a:p>
            <a:pPr>
              <a:buFont typeface="Courier New"/>
              <a:buChar char="o"/>
            </a:pPr>
            <a:r>
              <a:rPr lang="en-US" dirty="0" err="1" smtClean="0">
                <a:latin typeface="Arial"/>
                <a:cs typeface="Arial"/>
              </a:rPr>
              <a:t>Større</a:t>
            </a:r>
            <a:r>
              <a:rPr lang="en-US" dirty="0" smtClean="0">
                <a:latin typeface="Arial"/>
                <a:cs typeface="Arial"/>
              </a:rPr>
              <a:t> press </a:t>
            </a:r>
            <a:r>
              <a:rPr lang="en-US" dirty="0" err="1" smtClean="0">
                <a:latin typeface="Arial"/>
                <a:cs typeface="Arial"/>
              </a:rPr>
              <a:t>på</a:t>
            </a:r>
            <a:r>
              <a:rPr lang="en-US" dirty="0" smtClean="0">
                <a:latin typeface="Arial"/>
                <a:cs typeface="Arial"/>
              </a:rPr>
              <a:t> </a:t>
            </a:r>
            <a:r>
              <a:rPr lang="en-US" dirty="0" err="1" smtClean="0">
                <a:latin typeface="Arial"/>
                <a:cs typeface="Arial"/>
              </a:rPr>
              <a:t>søndagsarbeid</a:t>
            </a:r>
            <a:r>
              <a:rPr lang="en-US" dirty="0" smtClean="0">
                <a:latin typeface="Arial"/>
                <a:cs typeface="Arial"/>
              </a:rPr>
              <a:t>.</a:t>
            </a:r>
          </a:p>
          <a:p>
            <a:pPr>
              <a:buFont typeface="Courier New"/>
              <a:buChar char="o"/>
            </a:pPr>
            <a:r>
              <a:rPr lang="en-US" dirty="0" err="1" smtClean="0">
                <a:latin typeface="Arial"/>
                <a:cs typeface="Arial"/>
              </a:rPr>
              <a:t>Kollektiv</a:t>
            </a:r>
            <a:r>
              <a:rPr lang="en-US" dirty="0" smtClean="0">
                <a:latin typeface="Arial"/>
                <a:cs typeface="Arial"/>
              </a:rPr>
              <a:t> </a:t>
            </a:r>
            <a:r>
              <a:rPr lang="en-US" dirty="0" err="1" smtClean="0">
                <a:latin typeface="Arial"/>
                <a:cs typeface="Arial"/>
              </a:rPr>
              <a:t>søkmålsrett</a:t>
            </a:r>
            <a:r>
              <a:rPr lang="en-US" dirty="0" smtClean="0">
                <a:latin typeface="Arial"/>
                <a:cs typeface="Arial"/>
              </a:rPr>
              <a:t> </a:t>
            </a:r>
            <a:r>
              <a:rPr lang="en-US" dirty="0" err="1" smtClean="0">
                <a:latin typeface="Arial"/>
                <a:cs typeface="Arial"/>
              </a:rPr>
              <a:t>forsvinner</a:t>
            </a:r>
            <a:r>
              <a:rPr lang="en-US" dirty="0" smtClean="0">
                <a:latin typeface="Arial"/>
                <a:cs typeface="Arial"/>
              </a:rPr>
              <a:t> </a:t>
            </a:r>
          </a:p>
          <a:p>
            <a:pPr>
              <a:buFont typeface="Courier New"/>
              <a:buChar char="o"/>
            </a:pPr>
            <a:r>
              <a:rPr lang="en-US" dirty="0" err="1" smtClean="0">
                <a:latin typeface="Arial"/>
                <a:cs typeface="Arial"/>
              </a:rPr>
              <a:t>Økte</a:t>
            </a:r>
            <a:r>
              <a:rPr lang="en-US" dirty="0" smtClean="0">
                <a:latin typeface="Arial"/>
                <a:cs typeface="Arial"/>
              </a:rPr>
              <a:t> </a:t>
            </a:r>
            <a:r>
              <a:rPr lang="en-US" dirty="0" err="1" smtClean="0">
                <a:latin typeface="Arial"/>
                <a:cs typeface="Arial"/>
              </a:rPr>
              <a:t>strafferammer</a:t>
            </a:r>
            <a:r>
              <a:rPr lang="en-US" dirty="0" smtClean="0">
                <a:latin typeface="Arial"/>
                <a:cs typeface="Arial"/>
              </a:rPr>
              <a:t>  </a:t>
            </a:r>
          </a:p>
          <a:p>
            <a:pPr marL="0" indent="0">
              <a:buNone/>
            </a:pPr>
            <a:endParaRPr lang="en-US" dirty="0" smtClean="0">
              <a:latin typeface="Arial"/>
              <a:cs typeface="Arial"/>
            </a:endParaRPr>
          </a:p>
          <a:p>
            <a:pPr marL="0" indent="0">
              <a:buNone/>
            </a:pPr>
            <a:r>
              <a:rPr lang="en-US" dirty="0" err="1" smtClean="0">
                <a:latin typeface="Arial"/>
                <a:cs typeface="Arial"/>
              </a:rPr>
              <a:t>Det</a:t>
            </a:r>
            <a:r>
              <a:rPr lang="en-US" dirty="0" smtClean="0">
                <a:latin typeface="Arial"/>
                <a:cs typeface="Arial"/>
              </a:rPr>
              <a:t> </a:t>
            </a:r>
            <a:r>
              <a:rPr lang="en-US" dirty="0" err="1" smtClean="0">
                <a:latin typeface="Arial"/>
                <a:cs typeface="Arial"/>
              </a:rPr>
              <a:t>vil</a:t>
            </a:r>
            <a:r>
              <a:rPr lang="en-US" dirty="0" smtClean="0">
                <a:latin typeface="Arial"/>
                <a:cs typeface="Arial"/>
              </a:rPr>
              <a:t> </a:t>
            </a:r>
            <a:r>
              <a:rPr lang="en-US" dirty="0" err="1" smtClean="0">
                <a:latin typeface="Arial"/>
                <a:cs typeface="Arial"/>
              </a:rPr>
              <a:t>i</a:t>
            </a:r>
            <a:r>
              <a:rPr lang="en-US" dirty="0" smtClean="0">
                <a:latin typeface="Arial"/>
                <a:cs typeface="Arial"/>
              </a:rPr>
              <a:t> </a:t>
            </a:r>
            <a:r>
              <a:rPr lang="en-US" dirty="0" err="1" smtClean="0">
                <a:latin typeface="Arial"/>
                <a:cs typeface="Arial"/>
              </a:rPr>
              <a:t>følgende</a:t>
            </a:r>
            <a:r>
              <a:rPr lang="en-US" dirty="0" smtClean="0">
                <a:latin typeface="Arial"/>
                <a:cs typeface="Arial"/>
              </a:rPr>
              <a:t> </a:t>
            </a:r>
            <a:r>
              <a:rPr lang="en-US" dirty="0" err="1" smtClean="0">
                <a:latin typeface="Arial"/>
                <a:cs typeface="Arial"/>
              </a:rPr>
              <a:t>gis</a:t>
            </a:r>
            <a:r>
              <a:rPr lang="en-US" dirty="0" smtClean="0">
                <a:latin typeface="Arial"/>
                <a:cs typeface="Arial"/>
              </a:rPr>
              <a:t> en </a:t>
            </a:r>
            <a:r>
              <a:rPr lang="en-US" dirty="0" err="1" smtClean="0">
                <a:latin typeface="Arial"/>
                <a:cs typeface="Arial"/>
              </a:rPr>
              <a:t>utdypende</a:t>
            </a:r>
            <a:r>
              <a:rPr lang="en-US" dirty="0" smtClean="0">
                <a:latin typeface="Arial"/>
                <a:cs typeface="Arial"/>
              </a:rPr>
              <a:t> </a:t>
            </a:r>
            <a:r>
              <a:rPr lang="en-US" dirty="0" err="1" smtClean="0">
                <a:latin typeface="Arial"/>
                <a:cs typeface="Arial"/>
              </a:rPr>
              <a:t>forklaring</a:t>
            </a:r>
            <a:r>
              <a:rPr lang="en-US" dirty="0" smtClean="0">
                <a:latin typeface="Arial"/>
                <a:cs typeface="Arial"/>
              </a:rPr>
              <a:t> </a:t>
            </a:r>
            <a:r>
              <a:rPr lang="en-US" dirty="0" err="1" smtClean="0">
                <a:latin typeface="Arial"/>
                <a:cs typeface="Arial"/>
              </a:rPr>
              <a:t>på</a:t>
            </a:r>
            <a:r>
              <a:rPr lang="en-US" dirty="0" smtClean="0">
                <a:latin typeface="Arial"/>
                <a:cs typeface="Arial"/>
              </a:rPr>
              <a:t> </a:t>
            </a:r>
            <a:r>
              <a:rPr lang="en-US" dirty="0" err="1" smtClean="0">
                <a:latin typeface="Arial"/>
                <a:cs typeface="Arial"/>
              </a:rPr>
              <a:t>disse</a:t>
            </a:r>
            <a:r>
              <a:rPr lang="en-US" dirty="0" smtClean="0">
                <a:latin typeface="Arial"/>
                <a:cs typeface="Arial"/>
              </a:rPr>
              <a:t> </a:t>
            </a:r>
            <a:r>
              <a:rPr lang="en-US" dirty="0" err="1" smtClean="0">
                <a:latin typeface="Arial"/>
                <a:cs typeface="Arial"/>
              </a:rPr>
              <a:t>endringsforslagene</a:t>
            </a:r>
            <a:r>
              <a:rPr lang="en-US" dirty="0" smtClean="0">
                <a:latin typeface="Arial"/>
                <a:cs typeface="Arial"/>
              </a:rPr>
              <a:t>.</a:t>
            </a:r>
          </a:p>
          <a:p>
            <a:pPr>
              <a:buFont typeface="Courier New"/>
              <a:buChar char="o"/>
            </a:pPr>
            <a:endParaRPr lang="en-US" dirty="0" smtClean="0">
              <a:latin typeface="Arial"/>
              <a:cs typeface="Arial"/>
            </a:endParaRPr>
          </a:p>
          <a:p>
            <a:pPr>
              <a:buFont typeface="Courier New"/>
              <a:buChar char="o"/>
            </a:pPr>
            <a:endParaRPr lang="en-US" dirty="0" smtClean="0">
              <a:latin typeface="Arial"/>
              <a:cs typeface="Arial"/>
            </a:endParaRPr>
          </a:p>
        </p:txBody>
      </p:sp>
      <p:sp>
        <p:nvSpPr>
          <p:cNvPr id="4100" name="Title 5"/>
          <p:cNvSpPr>
            <a:spLocks noGrp="1"/>
          </p:cNvSpPr>
          <p:nvPr>
            <p:ph type="title"/>
          </p:nvPr>
        </p:nvSpPr>
        <p:spPr/>
        <p:txBody>
          <a:bodyPr/>
          <a:lstStyle/>
          <a:p>
            <a:r>
              <a:rPr lang="en-US" dirty="0" err="1" smtClean="0">
                <a:latin typeface="Arial"/>
                <a:cs typeface="Arial"/>
              </a:rPr>
              <a:t>Bakgrunnen</a:t>
            </a:r>
            <a:r>
              <a:rPr lang="en-US" dirty="0" smtClean="0">
                <a:latin typeface="Arial"/>
                <a:cs typeface="Arial"/>
              </a:rPr>
              <a:t> for den </a:t>
            </a:r>
            <a:r>
              <a:rPr lang="en-US" dirty="0" err="1" smtClean="0">
                <a:latin typeface="Arial"/>
                <a:cs typeface="Arial"/>
              </a:rPr>
              <a:t>politiske</a:t>
            </a:r>
            <a:r>
              <a:rPr lang="en-US" dirty="0" smtClean="0">
                <a:latin typeface="Arial"/>
                <a:cs typeface="Arial"/>
              </a:rPr>
              <a:t> </a:t>
            </a:r>
            <a:r>
              <a:rPr lang="en-US" dirty="0" err="1" smtClean="0">
                <a:latin typeface="Arial"/>
                <a:cs typeface="Arial"/>
              </a:rPr>
              <a:t>streiken</a:t>
            </a:r>
            <a:r>
              <a:rPr lang="en-US" dirty="0" smtClean="0">
                <a:latin typeface="Arial"/>
                <a:cs typeface="Arial"/>
              </a:rPr>
              <a:t>.</a:t>
            </a:r>
            <a:endParaRPr lang="en-US" dirty="0" smtClean="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err="1" smtClean="0">
                <a:latin typeface="Arial"/>
                <a:cs typeface="Arial"/>
              </a:rPr>
              <a:t>Midlertidige</a:t>
            </a:r>
            <a:r>
              <a:rPr lang="en-US" dirty="0" smtClean="0">
                <a:latin typeface="Arial"/>
                <a:cs typeface="Arial"/>
              </a:rPr>
              <a:t> </a:t>
            </a:r>
            <a:r>
              <a:rPr lang="en-US" dirty="0" err="1" smtClean="0">
                <a:latin typeface="Arial"/>
                <a:cs typeface="Arial"/>
              </a:rPr>
              <a:t>ansettelser</a:t>
            </a:r>
            <a:r>
              <a:rPr lang="en-US" dirty="0" smtClean="0">
                <a:latin typeface="Arial"/>
                <a:cs typeface="Arial"/>
              </a:rPr>
              <a:t> </a:t>
            </a:r>
            <a:r>
              <a:rPr lang="en-US" dirty="0" err="1" smtClean="0">
                <a:latin typeface="Arial"/>
                <a:cs typeface="Arial"/>
              </a:rPr>
              <a:t>blir</a:t>
            </a:r>
            <a:r>
              <a:rPr lang="en-US" dirty="0" smtClean="0">
                <a:latin typeface="Arial"/>
                <a:cs typeface="Arial"/>
              </a:rPr>
              <a:t> </a:t>
            </a:r>
            <a:r>
              <a:rPr lang="en-US" dirty="0" err="1" smtClean="0">
                <a:latin typeface="Arial"/>
                <a:cs typeface="Arial"/>
              </a:rPr>
              <a:t>vanligere</a:t>
            </a:r>
            <a:endParaRPr lang="en-US" dirty="0" smtClean="0">
              <a:latin typeface="Arial"/>
              <a:cs typeface="Arial"/>
            </a:endParaRPr>
          </a:p>
        </p:txBody>
      </p:sp>
      <p:sp>
        <p:nvSpPr>
          <p:cNvPr id="4" name="Slide Number Placeholder 3"/>
          <p:cNvSpPr>
            <a:spLocks noGrp="1"/>
          </p:cNvSpPr>
          <p:nvPr>
            <p:ph type="sldNum" sz="quarter" idx="10"/>
          </p:nvPr>
        </p:nvSpPr>
        <p:spPr/>
        <p:txBody>
          <a:bodyPr/>
          <a:lstStyle/>
          <a:p>
            <a:pPr>
              <a:defRPr/>
            </a:pPr>
            <a:r>
              <a:rPr lang="nb-NO"/>
              <a:t>SIDE </a:t>
            </a:r>
            <a:fld id="{9D46FE48-59A3-4189-A9FF-42828A3C5862}" type="slidenum">
              <a:rPr lang="nb-NO"/>
              <a:pPr>
                <a:defRPr/>
              </a:pPr>
              <a:t>3</a:t>
            </a:fld>
            <a:endParaRPr lang="nb-NO"/>
          </a:p>
        </p:txBody>
      </p:sp>
      <p:sp>
        <p:nvSpPr>
          <p:cNvPr id="5124" name="Rectangle 6"/>
          <p:cNvSpPr>
            <a:spLocks noGrp="1" noChangeArrowheads="1"/>
          </p:cNvSpPr>
          <p:nvPr>
            <p:ph idx="1"/>
          </p:nvPr>
        </p:nvSpPr>
        <p:spPr>
          <a:xfrm>
            <a:off x="685800" y="2057400"/>
            <a:ext cx="7772400" cy="3675856"/>
          </a:xfrm>
        </p:spPr>
        <p:txBody>
          <a:bodyPr lIns="92075" tIns="46038" rIns="92075" bIns="46038"/>
          <a:lstStyle/>
          <a:p>
            <a:pPr eaLnBrk="1" hangingPunct="1">
              <a:buFontTx/>
              <a:buChar char="-"/>
            </a:pPr>
            <a:r>
              <a:rPr lang="en-US" altLang="ja-JP" dirty="0" smtClean="0">
                <a:latin typeface="Arial"/>
                <a:ea typeface="ＭＳ Ｐゴシック" charset="-128"/>
                <a:cs typeface="Arial"/>
              </a:rPr>
              <a:t>I </a:t>
            </a:r>
            <a:r>
              <a:rPr lang="en-US" altLang="ja-JP" dirty="0" err="1" smtClean="0">
                <a:latin typeface="Arial"/>
                <a:ea typeface="ＭＳ Ｐゴシック" charset="-128"/>
                <a:cs typeface="Arial"/>
              </a:rPr>
              <a:t>arbeidsmiljøloven</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i</a:t>
            </a:r>
            <a:r>
              <a:rPr lang="en-US" altLang="ja-JP" dirty="0" smtClean="0">
                <a:latin typeface="Arial"/>
                <a:ea typeface="ＭＳ Ｐゴシック" charset="-128"/>
                <a:cs typeface="Arial"/>
              </a:rPr>
              <a:t> dag </a:t>
            </a:r>
            <a:r>
              <a:rPr lang="en-US" altLang="ja-JP" dirty="0" err="1" smtClean="0">
                <a:latin typeface="Arial"/>
                <a:ea typeface="ＭＳ Ｐゴシック" charset="-128"/>
                <a:cs typeface="Arial"/>
              </a:rPr>
              <a:t>fremgår</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det</a:t>
            </a:r>
            <a:r>
              <a:rPr lang="en-US" altLang="ja-JP" dirty="0" smtClean="0">
                <a:latin typeface="Arial"/>
                <a:ea typeface="ＭＳ Ｐゴシック" charset="-128"/>
                <a:cs typeface="Arial"/>
              </a:rPr>
              <a:t> at </a:t>
            </a:r>
            <a:r>
              <a:rPr lang="en-US" altLang="ja-JP" dirty="0" err="1" smtClean="0">
                <a:latin typeface="Arial"/>
                <a:ea typeface="ＭＳ Ｐゴシック" charset="-128"/>
                <a:cs typeface="Arial"/>
              </a:rPr>
              <a:t>arbeidstaker</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skal</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ansettes</a:t>
            </a:r>
            <a:r>
              <a:rPr lang="en-US" altLang="ja-JP" dirty="0" smtClean="0">
                <a:latin typeface="Arial"/>
                <a:ea typeface="ＭＳ Ｐゴシック" charset="-128"/>
                <a:cs typeface="Arial"/>
              </a:rPr>
              <a:t> fast, </a:t>
            </a:r>
            <a:r>
              <a:rPr lang="en-US" altLang="ja-JP" dirty="0" err="1" smtClean="0">
                <a:latin typeface="Arial"/>
                <a:ea typeface="ＭＳ Ｐゴシック" charset="-128"/>
                <a:cs typeface="Arial"/>
              </a:rPr>
              <a:t>det</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er</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også</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adgang</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til</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å</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ansette</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midlertidig</a:t>
            </a:r>
            <a:r>
              <a:rPr lang="en-US" altLang="ja-JP" dirty="0" smtClean="0">
                <a:latin typeface="Arial"/>
                <a:ea typeface="ＭＳ Ｐゴシック" charset="-128"/>
                <a:cs typeface="Arial"/>
              </a:rPr>
              <a:t>, men under </a:t>
            </a:r>
            <a:r>
              <a:rPr lang="en-US" altLang="ja-JP" dirty="0" err="1" smtClean="0">
                <a:latin typeface="Arial"/>
                <a:ea typeface="ＭＳ Ｐゴシック" charset="-128"/>
                <a:cs typeface="Arial"/>
              </a:rPr>
              <a:t>fastsatte</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vilkår</a:t>
            </a:r>
            <a:r>
              <a:rPr lang="en-US" altLang="ja-JP" dirty="0">
                <a:latin typeface="Arial"/>
                <a:ea typeface="ＭＳ Ｐゴシック" charset="-128"/>
                <a:cs typeface="Arial"/>
              </a:rPr>
              <a:t> </a:t>
            </a:r>
            <a:r>
              <a:rPr lang="en-US" altLang="ja-JP" dirty="0" err="1" smtClean="0">
                <a:latin typeface="Arial"/>
                <a:ea typeface="ＭＳ Ｐゴシック" charset="-128"/>
                <a:cs typeface="Arial"/>
              </a:rPr>
              <a:t>jf</a:t>
            </a:r>
            <a:r>
              <a:rPr lang="en-US" altLang="ja-JP" dirty="0" smtClean="0">
                <a:latin typeface="Arial"/>
                <a:ea typeface="ＭＳ Ｐゴシック" charset="-128"/>
                <a:cs typeface="Arial"/>
              </a:rPr>
              <a:t>. §14-9 </a:t>
            </a:r>
            <a:r>
              <a:rPr lang="en-US" altLang="ja-JP" dirty="0" err="1" smtClean="0">
                <a:latin typeface="Arial"/>
                <a:ea typeface="ＭＳ Ｐゴシック" charset="-128"/>
                <a:cs typeface="Arial"/>
              </a:rPr>
              <a:t>i</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arbeidsmiljøloven</a:t>
            </a:r>
            <a:r>
              <a:rPr lang="en-US" altLang="ja-JP" dirty="0" smtClean="0">
                <a:latin typeface="Arial"/>
                <a:ea typeface="ＭＳ Ｐゴシック" charset="-128"/>
                <a:cs typeface="Arial"/>
              </a:rPr>
              <a:t>. </a:t>
            </a:r>
            <a:endParaRPr lang="en-US" altLang="ja-JP" sz="1400" dirty="0">
              <a:latin typeface="Arial"/>
              <a:ea typeface="ＭＳ Ｐゴシック" charset="-128"/>
              <a:cs typeface="Arial"/>
            </a:endParaRPr>
          </a:p>
          <a:p>
            <a:pPr eaLnBrk="1" hangingPunct="1">
              <a:buFontTx/>
              <a:buChar char="-"/>
            </a:pPr>
            <a:r>
              <a:rPr lang="en-US" altLang="ja-JP" dirty="0" err="1" smtClean="0">
                <a:latin typeface="Arial"/>
                <a:ea typeface="ＭＳ Ｐゴシック" charset="-128"/>
                <a:cs typeface="Arial"/>
              </a:rPr>
              <a:t>Dette</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sikrer</a:t>
            </a:r>
            <a:r>
              <a:rPr lang="en-US" altLang="ja-JP" dirty="0" smtClean="0">
                <a:latin typeface="Arial"/>
                <a:ea typeface="ＭＳ Ｐゴシック" charset="-128"/>
                <a:cs typeface="Arial"/>
              </a:rPr>
              <a:t> at </a:t>
            </a:r>
            <a:r>
              <a:rPr lang="en-US" altLang="ja-JP" dirty="0" err="1" smtClean="0">
                <a:latin typeface="Arial"/>
                <a:ea typeface="ＭＳ Ｐゴシック" charset="-128"/>
                <a:cs typeface="Arial"/>
              </a:rPr>
              <a:t>hovedregelen</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er</a:t>
            </a:r>
            <a:r>
              <a:rPr lang="en-US" altLang="ja-JP" dirty="0" smtClean="0">
                <a:latin typeface="Arial"/>
                <a:ea typeface="ＭＳ Ｐゴシック" charset="-128"/>
                <a:cs typeface="Arial"/>
              </a:rPr>
              <a:t> fast </a:t>
            </a:r>
            <a:r>
              <a:rPr lang="en-US" altLang="ja-JP" dirty="0" err="1" smtClean="0">
                <a:latin typeface="Arial"/>
                <a:ea typeface="ＭＳ Ｐゴシック" charset="-128"/>
                <a:cs typeface="Arial"/>
              </a:rPr>
              <a:t>ansettelse</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i</a:t>
            </a:r>
            <a:r>
              <a:rPr lang="en-US" altLang="ja-JP" dirty="0" smtClean="0">
                <a:latin typeface="Arial"/>
                <a:ea typeface="ＭＳ Ｐゴシック" charset="-128"/>
                <a:cs typeface="Arial"/>
              </a:rPr>
              <a:t> en </a:t>
            </a:r>
            <a:r>
              <a:rPr lang="en-US" altLang="ja-JP" dirty="0" err="1" smtClean="0">
                <a:latin typeface="Arial"/>
                <a:ea typeface="ＭＳ Ｐゴシック" charset="-128"/>
                <a:cs typeface="Arial"/>
              </a:rPr>
              <a:t>bedrift</a:t>
            </a:r>
            <a:r>
              <a:rPr lang="en-US" altLang="ja-JP" dirty="0" smtClean="0">
                <a:latin typeface="Arial"/>
                <a:ea typeface="ＭＳ Ｐゴシック" charset="-128"/>
                <a:cs typeface="Arial"/>
              </a:rPr>
              <a:t>, - </a:t>
            </a:r>
            <a:r>
              <a:rPr lang="en-US" altLang="ja-JP" dirty="0" err="1" smtClean="0">
                <a:latin typeface="Arial"/>
                <a:ea typeface="ＭＳ Ｐゴシック" charset="-128"/>
                <a:cs typeface="Arial"/>
              </a:rPr>
              <a:t>og</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unntaket</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blir</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midlertidige</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ansatte</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Faste</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ansettelser</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skaper</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trygghet</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og</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forutsigbarhet</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i</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arbeidslivet</a:t>
            </a:r>
            <a:r>
              <a:rPr lang="en-US" altLang="ja-JP" dirty="0">
                <a:latin typeface="Arial"/>
                <a:ea typeface="ＭＳ Ｐゴシック" charset="-128"/>
                <a:cs typeface="Arial"/>
              </a:rPr>
              <a:t> </a:t>
            </a:r>
            <a:r>
              <a:rPr lang="en-US" altLang="ja-JP" dirty="0" smtClean="0">
                <a:latin typeface="Arial"/>
                <a:ea typeface="ＭＳ Ｐゴシック" charset="-128"/>
                <a:cs typeface="Arial"/>
              </a:rPr>
              <a:t>for </a:t>
            </a:r>
            <a:r>
              <a:rPr lang="en-US" altLang="ja-JP" dirty="0" err="1" smtClean="0">
                <a:latin typeface="Arial"/>
                <a:ea typeface="ＭＳ Ｐゴシック" charset="-128"/>
                <a:cs typeface="Arial"/>
              </a:rPr>
              <a:t>oss</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alle</a:t>
            </a:r>
            <a:r>
              <a:rPr lang="en-US" altLang="ja-JP" dirty="0" smtClean="0">
                <a:latin typeface="Arial"/>
                <a:ea typeface="ＭＳ Ｐゴシック" charset="-128"/>
                <a:cs typeface="Arial"/>
              </a:rPr>
              <a:t>. </a:t>
            </a:r>
            <a:endParaRPr lang="en-US" altLang="ja-JP" dirty="0">
              <a:latin typeface="Arial"/>
              <a:ea typeface="ＭＳ Ｐゴシック" charset="-128"/>
              <a:cs typeface="Arial"/>
            </a:endParaRPr>
          </a:p>
          <a:p>
            <a:pPr eaLnBrk="1" hangingPunct="1">
              <a:buFontTx/>
              <a:buChar char="-"/>
            </a:pPr>
            <a:r>
              <a:rPr lang="en-US" altLang="ja-JP" dirty="0" err="1" smtClean="0">
                <a:latin typeface="Arial"/>
                <a:ea typeface="ＭＳ Ｐゴシック" charset="-128"/>
                <a:cs typeface="Arial"/>
              </a:rPr>
              <a:t>Regjeringen</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har</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i</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sitt</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endringsforslag</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til</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dette</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punktet</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foreslått</a:t>
            </a:r>
            <a:r>
              <a:rPr lang="en-US" altLang="ja-JP" dirty="0" smtClean="0">
                <a:latin typeface="Arial"/>
                <a:ea typeface="ＭＳ Ｐゴシック" charset="-128"/>
                <a:cs typeface="Arial"/>
              </a:rPr>
              <a:t> </a:t>
            </a:r>
            <a:r>
              <a:rPr lang="en-US" altLang="ja-JP" dirty="0" err="1" smtClean="0">
                <a:latin typeface="Arial"/>
                <a:ea typeface="ＭＳ Ｐゴシック" charset="-128"/>
                <a:cs typeface="Arial"/>
              </a:rPr>
              <a:t>følgende</a:t>
            </a:r>
            <a:r>
              <a:rPr lang="en-US" altLang="ja-JP" dirty="0" smtClean="0">
                <a:latin typeface="Arial"/>
                <a:ea typeface="ＭＳ Ｐゴシック" charset="-128"/>
                <a:cs typeface="Arial"/>
              </a:rPr>
              <a:t>: </a:t>
            </a:r>
          </a:p>
          <a:p>
            <a:pPr eaLnBrk="1" hangingPunct="1">
              <a:buFontTx/>
              <a:buChar char="-"/>
            </a:pPr>
            <a:r>
              <a:rPr lang="en-US" dirty="0" err="1" smtClean="0">
                <a:latin typeface="Arial"/>
                <a:cs typeface="Arial"/>
              </a:rPr>
              <a:t>Adgang</a:t>
            </a:r>
            <a:r>
              <a:rPr lang="en-US" dirty="0" smtClean="0">
                <a:latin typeface="Arial"/>
                <a:cs typeface="Arial"/>
              </a:rPr>
              <a:t> </a:t>
            </a:r>
            <a:r>
              <a:rPr lang="en-US" dirty="0" err="1">
                <a:latin typeface="Arial"/>
                <a:cs typeface="Arial"/>
              </a:rPr>
              <a:t>til</a:t>
            </a:r>
            <a:r>
              <a:rPr lang="en-US" dirty="0">
                <a:latin typeface="Arial"/>
                <a:cs typeface="Arial"/>
              </a:rPr>
              <a:t> </a:t>
            </a:r>
            <a:r>
              <a:rPr lang="en-US" dirty="0" err="1">
                <a:latin typeface="Arial"/>
                <a:cs typeface="Arial"/>
              </a:rPr>
              <a:t>midlertidig</a:t>
            </a:r>
            <a:r>
              <a:rPr lang="en-US" dirty="0">
                <a:latin typeface="Arial"/>
                <a:cs typeface="Arial"/>
              </a:rPr>
              <a:t> </a:t>
            </a:r>
            <a:r>
              <a:rPr lang="en-US" dirty="0" err="1">
                <a:latin typeface="Arial"/>
                <a:cs typeface="Arial"/>
              </a:rPr>
              <a:t>ansettelse</a:t>
            </a:r>
            <a:r>
              <a:rPr lang="en-US" dirty="0">
                <a:latin typeface="Arial"/>
                <a:cs typeface="Arial"/>
              </a:rPr>
              <a:t> </a:t>
            </a:r>
            <a:r>
              <a:rPr lang="en-US" dirty="0" err="1">
                <a:latin typeface="Arial"/>
                <a:cs typeface="Arial"/>
              </a:rPr>
              <a:t>i</a:t>
            </a:r>
            <a:r>
              <a:rPr lang="en-US" dirty="0">
                <a:latin typeface="Arial"/>
                <a:cs typeface="Arial"/>
              </a:rPr>
              <a:t> 9 </a:t>
            </a:r>
            <a:r>
              <a:rPr lang="en-US" dirty="0" err="1">
                <a:latin typeface="Arial"/>
                <a:cs typeface="Arial"/>
              </a:rPr>
              <a:t>eller</a:t>
            </a:r>
            <a:r>
              <a:rPr lang="en-US" dirty="0">
                <a:latin typeface="Arial"/>
                <a:cs typeface="Arial"/>
              </a:rPr>
              <a:t> 12 </a:t>
            </a:r>
            <a:r>
              <a:rPr lang="en-US" dirty="0" err="1">
                <a:latin typeface="Arial"/>
                <a:cs typeface="Arial"/>
              </a:rPr>
              <a:t>måneder</a:t>
            </a:r>
            <a:r>
              <a:rPr lang="en-US" dirty="0">
                <a:latin typeface="Arial"/>
                <a:cs typeface="Arial"/>
              </a:rPr>
              <a:t> </a:t>
            </a:r>
            <a:r>
              <a:rPr lang="en-US" dirty="0" err="1">
                <a:latin typeface="Arial"/>
                <a:cs typeface="Arial"/>
              </a:rPr>
              <a:t>uten</a:t>
            </a:r>
            <a:r>
              <a:rPr lang="en-US" dirty="0">
                <a:latin typeface="Arial"/>
                <a:cs typeface="Arial"/>
              </a:rPr>
              <a:t> </a:t>
            </a:r>
            <a:r>
              <a:rPr lang="en-US" dirty="0" err="1" smtClean="0">
                <a:latin typeface="Arial"/>
                <a:cs typeface="Arial"/>
              </a:rPr>
              <a:t>vilkår</a:t>
            </a:r>
            <a:r>
              <a:rPr lang="en-US" dirty="0" smtClean="0">
                <a:latin typeface="Arial"/>
                <a:cs typeface="Arial"/>
              </a:rPr>
              <a:t> </a:t>
            </a:r>
            <a:r>
              <a:rPr lang="en-US" dirty="0" err="1" smtClean="0">
                <a:latin typeface="Arial"/>
                <a:cs typeface="Arial"/>
              </a:rPr>
              <a:t>slik</a:t>
            </a:r>
            <a:r>
              <a:rPr lang="en-US" dirty="0" smtClean="0">
                <a:latin typeface="Arial"/>
                <a:cs typeface="Arial"/>
              </a:rPr>
              <a:t> </a:t>
            </a:r>
            <a:r>
              <a:rPr lang="en-US" dirty="0" err="1" smtClean="0">
                <a:latin typeface="Arial"/>
                <a:cs typeface="Arial"/>
              </a:rPr>
              <a:t>det</a:t>
            </a:r>
            <a:r>
              <a:rPr lang="en-US" dirty="0" smtClean="0">
                <a:latin typeface="Arial"/>
                <a:cs typeface="Arial"/>
              </a:rPr>
              <a:t> </a:t>
            </a:r>
            <a:r>
              <a:rPr lang="en-US" dirty="0" err="1" smtClean="0">
                <a:latin typeface="Arial"/>
                <a:cs typeface="Arial"/>
              </a:rPr>
              <a:t>er</a:t>
            </a:r>
            <a:r>
              <a:rPr lang="en-US" dirty="0" smtClean="0">
                <a:latin typeface="Arial"/>
                <a:cs typeface="Arial"/>
              </a:rPr>
              <a:t> </a:t>
            </a:r>
            <a:r>
              <a:rPr lang="en-US" dirty="0" err="1" smtClean="0">
                <a:latin typeface="Arial"/>
                <a:cs typeface="Arial"/>
              </a:rPr>
              <a:t>i</a:t>
            </a:r>
            <a:r>
              <a:rPr lang="en-US" dirty="0" smtClean="0">
                <a:latin typeface="Arial"/>
                <a:cs typeface="Arial"/>
              </a:rPr>
              <a:t> dag. </a:t>
            </a:r>
            <a:endParaRPr lang="en-US" altLang="ja-JP" dirty="0" smtClean="0">
              <a:latin typeface="Arial"/>
              <a:ea typeface="ＭＳ Ｐゴシック" charset="-128"/>
              <a:cs typeface="Arial"/>
            </a:endParaRPr>
          </a:p>
          <a:p>
            <a:pPr eaLnBrk="1" hangingPunct="1">
              <a:buFontTx/>
              <a:buChar char="-"/>
            </a:pPr>
            <a:endParaRPr lang="en-US" altLang="ja-JP" dirty="0" smtClean="0">
              <a:ea typeface="ＭＳ Ｐゴシック" charset="-128"/>
            </a:endParaRPr>
          </a:p>
        </p:txBody>
      </p:sp>
      <p:sp>
        <p:nvSpPr>
          <p:cNvPr id="5125" name="Rectangle 7"/>
          <p:cNvSpPr>
            <a:spLocks noChangeArrowheads="1"/>
          </p:cNvSpPr>
          <p:nvPr/>
        </p:nvSpPr>
        <p:spPr bwMode="auto">
          <a:xfrm>
            <a:off x="755650" y="1700213"/>
            <a:ext cx="6072188" cy="954087"/>
          </a:xfrm>
          <a:prstGeom prst="rect">
            <a:avLst/>
          </a:prstGeom>
          <a:noFill/>
          <a:ln w="9525">
            <a:noFill/>
            <a:miter lim="800000"/>
            <a:headEnd/>
            <a:tailEnd/>
          </a:ln>
        </p:spPr>
        <p:txBody>
          <a:bodyPr>
            <a:spAutoFit/>
          </a:bodyPr>
          <a:lstStyle/>
          <a:p>
            <a:endParaRPr lang="en-US" sz="1400"/>
          </a:p>
          <a:p>
            <a:endParaRPr lang="en-US" sz="1400"/>
          </a:p>
          <a:p>
            <a:endParaRPr lang="en-US" sz="1400"/>
          </a:p>
          <a:p>
            <a:endParaRPr lang="en-US"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dirty="0" err="1">
                <a:latin typeface="Arial"/>
                <a:cs typeface="Arial"/>
              </a:rPr>
              <a:t>Midlertidige</a:t>
            </a:r>
            <a:r>
              <a:rPr lang="en-US" dirty="0">
                <a:latin typeface="Arial"/>
                <a:cs typeface="Arial"/>
              </a:rPr>
              <a:t> </a:t>
            </a:r>
            <a:r>
              <a:rPr lang="en-US" dirty="0" err="1">
                <a:latin typeface="Arial"/>
                <a:cs typeface="Arial"/>
              </a:rPr>
              <a:t>ansettelser</a:t>
            </a:r>
            <a:r>
              <a:rPr lang="en-US" dirty="0">
                <a:latin typeface="Arial"/>
                <a:cs typeface="Arial"/>
              </a:rPr>
              <a:t> </a:t>
            </a:r>
            <a:r>
              <a:rPr lang="en-US" dirty="0" err="1">
                <a:latin typeface="Arial"/>
                <a:cs typeface="Arial"/>
              </a:rPr>
              <a:t>blir</a:t>
            </a:r>
            <a:r>
              <a:rPr lang="en-US" dirty="0">
                <a:latin typeface="Arial"/>
                <a:cs typeface="Arial"/>
              </a:rPr>
              <a:t> </a:t>
            </a:r>
            <a:r>
              <a:rPr lang="en-US" dirty="0" err="1" smtClean="0">
                <a:latin typeface="Arial"/>
                <a:cs typeface="Arial"/>
              </a:rPr>
              <a:t>vanligere</a:t>
            </a:r>
            <a:r>
              <a:rPr lang="en-US" dirty="0" smtClean="0">
                <a:latin typeface="Arial"/>
                <a:cs typeface="Arial"/>
              </a:rPr>
              <a:t> - </a:t>
            </a:r>
            <a:r>
              <a:rPr lang="en-US" dirty="0" err="1" smtClean="0">
                <a:latin typeface="Arial"/>
                <a:cs typeface="Arial"/>
              </a:rPr>
              <a:t>konsekvenser</a:t>
            </a:r>
            <a:endParaRPr lang="en-US" dirty="0" smtClean="0"/>
          </a:p>
        </p:txBody>
      </p:sp>
      <p:sp>
        <p:nvSpPr>
          <p:cNvPr id="6147" name="Content Placeholder 2"/>
          <p:cNvSpPr>
            <a:spLocks noGrp="1"/>
          </p:cNvSpPr>
          <p:nvPr>
            <p:ph idx="1"/>
          </p:nvPr>
        </p:nvSpPr>
        <p:spPr/>
        <p:txBody>
          <a:bodyPr/>
          <a:lstStyle/>
          <a:p>
            <a:pPr eaLnBrk="1" hangingPunct="1">
              <a:buFontTx/>
              <a:buChar char="-"/>
            </a:pPr>
            <a:r>
              <a:rPr lang="en-US" u="sng" dirty="0" err="1" smtClean="0">
                <a:latin typeface="Arial"/>
                <a:cs typeface="Arial"/>
              </a:rPr>
              <a:t>Konsekvenser</a:t>
            </a:r>
            <a:r>
              <a:rPr lang="en-US" u="sng" dirty="0" smtClean="0">
                <a:latin typeface="Arial"/>
                <a:cs typeface="Arial"/>
              </a:rPr>
              <a:t> </a:t>
            </a:r>
            <a:r>
              <a:rPr lang="en-US" u="sng" dirty="0" err="1" smtClean="0">
                <a:latin typeface="Arial"/>
                <a:cs typeface="Arial"/>
              </a:rPr>
              <a:t>ved</a:t>
            </a:r>
            <a:r>
              <a:rPr lang="en-US" u="sng" dirty="0" smtClean="0">
                <a:latin typeface="Arial"/>
                <a:cs typeface="Arial"/>
              </a:rPr>
              <a:t> </a:t>
            </a:r>
            <a:r>
              <a:rPr lang="en-US" u="sng" dirty="0" err="1" smtClean="0">
                <a:latin typeface="Arial"/>
                <a:cs typeface="Arial"/>
              </a:rPr>
              <a:t>dette</a:t>
            </a:r>
            <a:r>
              <a:rPr lang="en-US" u="sng" dirty="0" smtClean="0">
                <a:latin typeface="Arial"/>
                <a:cs typeface="Arial"/>
              </a:rPr>
              <a:t> </a:t>
            </a:r>
            <a:r>
              <a:rPr lang="en-US" u="sng" dirty="0" err="1" smtClean="0">
                <a:latin typeface="Arial"/>
                <a:cs typeface="Arial"/>
              </a:rPr>
              <a:t>forslaget</a:t>
            </a:r>
            <a:r>
              <a:rPr lang="en-US" u="sng" dirty="0" smtClean="0">
                <a:latin typeface="Arial"/>
                <a:cs typeface="Arial"/>
              </a:rPr>
              <a:t> </a:t>
            </a:r>
            <a:r>
              <a:rPr lang="en-US" u="sng" dirty="0" err="1" smtClean="0">
                <a:latin typeface="Arial"/>
                <a:cs typeface="Arial"/>
              </a:rPr>
              <a:t>er</a:t>
            </a:r>
            <a:r>
              <a:rPr lang="en-US" u="sng" dirty="0" smtClean="0">
                <a:latin typeface="Arial"/>
                <a:cs typeface="Arial"/>
              </a:rPr>
              <a:t> </a:t>
            </a:r>
            <a:r>
              <a:rPr lang="en-US" u="sng" dirty="0" err="1" smtClean="0">
                <a:latin typeface="Arial"/>
                <a:cs typeface="Arial"/>
              </a:rPr>
              <a:t>følgende</a:t>
            </a:r>
            <a:r>
              <a:rPr lang="en-US" u="sng" dirty="0" smtClean="0">
                <a:latin typeface="Arial"/>
                <a:cs typeface="Arial"/>
              </a:rPr>
              <a:t>: </a:t>
            </a:r>
          </a:p>
          <a:p>
            <a:pPr marL="0" indent="0" eaLnBrk="1" hangingPunct="1">
              <a:buNone/>
            </a:pPr>
            <a:endParaRPr lang="en-US" u="sng" dirty="0" smtClean="0">
              <a:latin typeface="Arial"/>
              <a:cs typeface="Arial"/>
            </a:endParaRPr>
          </a:p>
          <a:p>
            <a:pPr eaLnBrk="1" hangingPunct="1">
              <a:buFontTx/>
              <a:buChar char="-"/>
            </a:pPr>
            <a:r>
              <a:rPr lang="en-US" dirty="0" err="1" smtClean="0">
                <a:latin typeface="Arial"/>
                <a:cs typeface="Arial"/>
              </a:rPr>
              <a:t>Alle</a:t>
            </a:r>
            <a:r>
              <a:rPr lang="en-US" dirty="0" smtClean="0">
                <a:latin typeface="Arial"/>
                <a:cs typeface="Arial"/>
              </a:rPr>
              <a:t> </a:t>
            </a:r>
            <a:r>
              <a:rPr lang="en-US" dirty="0" err="1" smtClean="0">
                <a:latin typeface="Arial"/>
                <a:cs typeface="Arial"/>
              </a:rPr>
              <a:t>nyansettelser</a:t>
            </a:r>
            <a:r>
              <a:rPr lang="en-US" dirty="0" smtClean="0">
                <a:latin typeface="Arial"/>
                <a:cs typeface="Arial"/>
              </a:rPr>
              <a:t> </a:t>
            </a:r>
            <a:r>
              <a:rPr lang="en-US" dirty="0" err="1" smtClean="0">
                <a:latin typeface="Arial"/>
                <a:cs typeface="Arial"/>
              </a:rPr>
              <a:t>kan</a:t>
            </a:r>
            <a:r>
              <a:rPr lang="en-US" dirty="0" smtClean="0">
                <a:latin typeface="Arial"/>
                <a:cs typeface="Arial"/>
              </a:rPr>
              <a:t> </a:t>
            </a:r>
            <a:r>
              <a:rPr lang="en-US" dirty="0" err="1" smtClean="0">
                <a:latin typeface="Arial"/>
                <a:cs typeface="Arial"/>
              </a:rPr>
              <a:t>være</a:t>
            </a:r>
            <a:r>
              <a:rPr lang="en-US" dirty="0" smtClean="0">
                <a:latin typeface="Arial"/>
                <a:cs typeface="Arial"/>
              </a:rPr>
              <a:t> </a:t>
            </a:r>
            <a:r>
              <a:rPr lang="en-US" dirty="0" err="1" smtClean="0">
                <a:latin typeface="Arial"/>
                <a:cs typeface="Arial"/>
              </a:rPr>
              <a:t>midlertidige</a:t>
            </a:r>
            <a:r>
              <a:rPr lang="en-US" dirty="0" smtClean="0">
                <a:latin typeface="Arial"/>
                <a:cs typeface="Arial"/>
              </a:rPr>
              <a:t> </a:t>
            </a:r>
            <a:r>
              <a:rPr lang="en-US" dirty="0" err="1" smtClean="0">
                <a:latin typeface="Arial"/>
                <a:cs typeface="Arial"/>
              </a:rPr>
              <a:t>i</a:t>
            </a:r>
            <a:r>
              <a:rPr lang="en-US" dirty="0" smtClean="0">
                <a:latin typeface="Arial"/>
                <a:cs typeface="Arial"/>
              </a:rPr>
              <a:t> 9/12 </a:t>
            </a:r>
            <a:r>
              <a:rPr lang="en-US" dirty="0" err="1" smtClean="0">
                <a:latin typeface="Arial"/>
                <a:cs typeface="Arial"/>
              </a:rPr>
              <a:t>måneder</a:t>
            </a:r>
            <a:r>
              <a:rPr lang="en-US" dirty="0" smtClean="0">
                <a:latin typeface="Arial"/>
                <a:cs typeface="Arial"/>
              </a:rPr>
              <a:t>.</a:t>
            </a:r>
          </a:p>
          <a:p>
            <a:pPr eaLnBrk="1" hangingPunct="1">
              <a:buFontTx/>
              <a:buChar char="-"/>
            </a:pPr>
            <a:endParaRPr lang="en-US" dirty="0">
              <a:latin typeface="Arial"/>
              <a:cs typeface="Arial"/>
            </a:endParaRPr>
          </a:p>
          <a:p>
            <a:pPr eaLnBrk="1" hangingPunct="1">
              <a:buFontTx/>
              <a:buChar char="-"/>
            </a:pPr>
            <a:r>
              <a:rPr lang="en-US" dirty="0" err="1" smtClean="0">
                <a:latin typeface="Arial"/>
                <a:cs typeface="Arial"/>
              </a:rPr>
              <a:t>Normen</a:t>
            </a:r>
            <a:r>
              <a:rPr lang="en-US" dirty="0" smtClean="0">
                <a:latin typeface="Arial"/>
                <a:cs typeface="Arial"/>
              </a:rPr>
              <a:t> for </a:t>
            </a:r>
            <a:r>
              <a:rPr lang="en-US" dirty="0" err="1" smtClean="0">
                <a:latin typeface="Arial"/>
                <a:cs typeface="Arial"/>
              </a:rPr>
              <a:t>faste</a:t>
            </a:r>
            <a:r>
              <a:rPr lang="en-US" dirty="0" smtClean="0">
                <a:latin typeface="Arial"/>
                <a:cs typeface="Arial"/>
              </a:rPr>
              <a:t> </a:t>
            </a:r>
            <a:r>
              <a:rPr lang="en-US" dirty="0" err="1" smtClean="0">
                <a:latin typeface="Arial"/>
                <a:cs typeface="Arial"/>
              </a:rPr>
              <a:t>ansettelser</a:t>
            </a:r>
            <a:r>
              <a:rPr lang="en-US" dirty="0" smtClean="0">
                <a:latin typeface="Arial"/>
                <a:cs typeface="Arial"/>
              </a:rPr>
              <a:t> </a:t>
            </a:r>
            <a:r>
              <a:rPr lang="en-US" dirty="0" err="1" smtClean="0">
                <a:latin typeface="Arial"/>
                <a:cs typeface="Arial"/>
              </a:rPr>
              <a:t>forsvinner</a:t>
            </a:r>
            <a:r>
              <a:rPr lang="en-US" dirty="0" smtClean="0">
                <a:latin typeface="Arial"/>
                <a:cs typeface="Arial"/>
              </a:rPr>
              <a:t>, </a:t>
            </a:r>
            <a:r>
              <a:rPr lang="en-US" dirty="0" err="1" smtClean="0">
                <a:latin typeface="Arial"/>
                <a:cs typeface="Arial"/>
              </a:rPr>
              <a:t>midlertidige</a:t>
            </a:r>
            <a:r>
              <a:rPr lang="en-US" dirty="0" smtClean="0">
                <a:latin typeface="Arial"/>
                <a:cs typeface="Arial"/>
              </a:rPr>
              <a:t> </a:t>
            </a:r>
            <a:r>
              <a:rPr lang="en-US" dirty="0" err="1" smtClean="0">
                <a:latin typeface="Arial"/>
                <a:cs typeface="Arial"/>
              </a:rPr>
              <a:t>ansettelser</a:t>
            </a:r>
            <a:r>
              <a:rPr lang="en-US" dirty="0" smtClean="0">
                <a:latin typeface="Arial"/>
                <a:cs typeface="Arial"/>
              </a:rPr>
              <a:t> </a:t>
            </a:r>
            <a:r>
              <a:rPr lang="en-US" dirty="0" err="1" smtClean="0">
                <a:latin typeface="Arial"/>
                <a:cs typeface="Arial"/>
              </a:rPr>
              <a:t>blir</a:t>
            </a:r>
            <a:r>
              <a:rPr lang="en-US" dirty="0" smtClean="0">
                <a:latin typeface="Arial"/>
                <a:cs typeface="Arial"/>
              </a:rPr>
              <a:t> </a:t>
            </a:r>
            <a:r>
              <a:rPr lang="en-US" dirty="0" err="1" smtClean="0">
                <a:latin typeface="Arial"/>
                <a:cs typeface="Arial"/>
              </a:rPr>
              <a:t>normalordningen</a:t>
            </a:r>
            <a:r>
              <a:rPr lang="en-US" dirty="0" smtClean="0">
                <a:latin typeface="Arial"/>
                <a:cs typeface="Arial"/>
              </a:rPr>
              <a:t>. </a:t>
            </a:r>
          </a:p>
          <a:p>
            <a:pPr eaLnBrk="1" hangingPunct="1">
              <a:buFontTx/>
              <a:buChar char="-"/>
            </a:pPr>
            <a:endParaRPr lang="en-US" dirty="0">
              <a:latin typeface="Arial"/>
              <a:cs typeface="Arial"/>
            </a:endParaRPr>
          </a:p>
          <a:p>
            <a:pPr eaLnBrk="1" hangingPunct="1">
              <a:buFontTx/>
              <a:buChar char="-"/>
            </a:pPr>
            <a:r>
              <a:rPr lang="en-US" dirty="0" err="1" smtClean="0">
                <a:latin typeface="Arial"/>
                <a:cs typeface="Arial"/>
              </a:rPr>
              <a:t>Hver</a:t>
            </a:r>
            <a:r>
              <a:rPr lang="en-US" dirty="0" smtClean="0">
                <a:latin typeface="Arial"/>
                <a:cs typeface="Arial"/>
              </a:rPr>
              <a:t> </a:t>
            </a:r>
            <a:r>
              <a:rPr lang="en-US" dirty="0" err="1" smtClean="0">
                <a:latin typeface="Arial"/>
                <a:cs typeface="Arial"/>
              </a:rPr>
              <a:t>fjerde</a:t>
            </a:r>
            <a:r>
              <a:rPr lang="en-US" dirty="0" smtClean="0">
                <a:latin typeface="Arial"/>
                <a:cs typeface="Arial"/>
              </a:rPr>
              <a:t> </a:t>
            </a:r>
            <a:r>
              <a:rPr lang="en-US" dirty="0" err="1" smtClean="0">
                <a:latin typeface="Arial"/>
                <a:cs typeface="Arial"/>
              </a:rPr>
              <a:t>arbeidstaker</a:t>
            </a:r>
            <a:r>
              <a:rPr lang="en-US" dirty="0" smtClean="0">
                <a:latin typeface="Arial"/>
                <a:cs typeface="Arial"/>
              </a:rPr>
              <a:t> </a:t>
            </a:r>
            <a:r>
              <a:rPr lang="en-US" dirty="0" err="1" smtClean="0">
                <a:latin typeface="Arial"/>
                <a:cs typeface="Arial"/>
              </a:rPr>
              <a:t>i</a:t>
            </a:r>
            <a:r>
              <a:rPr lang="en-US" dirty="0" smtClean="0">
                <a:latin typeface="Arial"/>
                <a:cs typeface="Arial"/>
              </a:rPr>
              <a:t> </a:t>
            </a:r>
            <a:r>
              <a:rPr lang="en-US" dirty="0" err="1" smtClean="0">
                <a:latin typeface="Arial"/>
                <a:cs typeface="Arial"/>
              </a:rPr>
              <a:t>virksomheten</a:t>
            </a:r>
            <a:r>
              <a:rPr lang="en-US" dirty="0" smtClean="0">
                <a:latin typeface="Arial"/>
                <a:cs typeface="Arial"/>
              </a:rPr>
              <a:t> </a:t>
            </a:r>
            <a:r>
              <a:rPr lang="en-US" dirty="0" err="1" smtClean="0">
                <a:latin typeface="Arial"/>
                <a:cs typeface="Arial"/>
              </a:rPr>
              <a:t>kan</a:t>
            </a:r>
            <a:r>
              <a:rPr lang="en-US" dirty="0" smtClean="0">
                <a:latin typeface="Arial"/>
                <a:cs typeface="Arial"/>
              </a:rPr>
              <a:t> </a:t>
            </a:r>
            <a:r>
              <a:rPr lang="en-US" dirty="0" err="1" smtClean="0">
                <a:latin typeface="Arial"/>
                <a:cs typeface="Arial"/>
              </a:rPr>
              <a:t>bli</a:t>
            </a:r>
            <a:r>
              <a:rPr lang="en-US" dirty="0" smtClean="0">
                <a:latin typeface="Arial"/>
                <a:cs typeface="Arial"/>
              </a:rPr>
              <a:t> en </a:t>
            </a:r>
            <a:r>
              <a:rPr lang="en-US" dirty="0" err="1" smtClean="0">
                <a:latin typeface="Arial"/>
                <a:cs typeface="Arial"/>
              </a:rPr>
              <a:t>midlertidig</a:t>
            </a:r>
            <a:r>
              <a:rPr lang="en-US" dirty="0" smtClean="0">
                <a:latin typeface="Arial"/>
                <a:cs typeface="Arial"/>
              </a:rPr>
              <a:t> </a:t>
            </a:r>
            <a:r>
              <a:rPr lang="en-US" dirty="0" err="1" smtClean="0">
                <a:latin typeface="Arial"/>
                <a:cs typeface="Arial"/>
              </a:rPr>
              <a:t>ansatt</a:t>
            </a:r>
            <a:r>
              <a:rPr lang="en-US" dirty="0" smtClean="0">
                <a:latin typeface="Arial"/>
                <a:cs typeface="Arial"/>
              </a:rPr>
              <a:t> da </a:t>
            </a:r>
            <a:r>
              <a:rPr lang="en-US" dirty="0" err="1" smtClean="0">
                <a:latin typeface="Arial"/>
                <a:cs typeface="Arial"/>
              </a:rPr>
              <a:t>forslaget</a:t>
            </a:r>
            <a:r>
              <a:rPr lang="en-US" dirty="0" smtClean="0">
                <a:latin typeface="Arial"/>
                <a:cs typeface="Arial"/>
              </a:rPr>
              <a:t> </a:t>
            </a:r>
            <a:r>
              <a:rPr lang="en-US" dirty="0" err="1" smtClean="0">
                <a:latin typeface="Arial"/>
                <a:cs typeface="Arial"/>
              </a:rPr>
              <a:t>innebærer</a:t>
            </a:r>
            <a:r>
              <a:rPr lang="en-US" dirty="0" smtClean="0">
                <a:latin typeface="Arial"/>
                <a:cs typeface="Arial"/>
              </a:rPr>
              <a:t> en </a:t>
            </a:r>
            <a:r>
              <a:rPr lang="en-US" dirty="0" err="1" smtClean="0">
                <a:latin typeface="Arial"/>
                <a:cs typeface="Arial"/>
              </a:rPr>
              <a:t>økning</a:t>
            </a:r>
            <a:r>
              <a:rPr lang="en-US" dirty="0" smtClean="0">
                <a:latin typeface="Arial"/>
                <a:cs typeface="Arial"/>
              </a:rPr>
              <a:t> med </a:t>
            </a:r>
            <a:r>
              <a:rPr lang="en-US" dirty="0" err="1" smtClean="0">
                <a:latin typeface="Arial"/>
                <a:cs typeface="Arial"/>
              </a:rPr>
              <a:t>midlertidig</a:t>
            </a:r>
            <a:r>
              <a:rPr lang="en-US" dirty="0" smtClean="0">
                <a:latin typeface="Arial"/>
                <a:cs typeface="Arial"/>
              </a:rPr>
              <a:t> </a:t>
            </a:r>
            <a:r>
              <a:rPr lang="en-US" dirty="0" err="1" smtClean="0">
                <a:latin typeface="Arial"/>
                <a:cs typeface="Arial"/>
              </a:rPr>
              <a:t>ansatte</a:t>
            </a:r>
            <a:r>
              <a:rPr lang="en-US" dirty="0" smtClean="0">
                <a:latin typeface="Arial"/>
                <a:cs typeface="Arial"/>
              </a:rPr>
              <a:t> </a:t>
            </a:r>
            <a:r>
              <a:rPr lang="en-US" dirty="0" err="1" smtClean="0">
                <a:latin typeface="Arial"/>
                <a:cs typeface="Arial"/>
              </a:rPr>
              <a:t>på</a:t>
            </a:r>
            <a:r>
              <a:rPr lang="en-US" dirty="0" smtClean="0">
                <a:latin typeface="Arial"/>
                <a:cs typeface="Arial"/>
              </a:rPr>
              <a:t> 15%</a:t>
            </a:r>
          </a:p>
          <a:p>
            <a:pPr marL="0" indent="0" eaLnBrk="1" hangingPunct="1">
              <a:buNone/>
            </a:pPr>
            <a:endParaRPr lang="en-US" dirty="0">
              <a:latin typeface="Arial"/>
              <a:cs typeface="Arial"/>
            </a:endParaRPr>
          </a:p>
          <a:p>
            <a:pPr marL="0" indent="0" eaLnBrk="1" hangingPunct="1">
              <a:buNone/>
            </a:pPr>
            <a:r>
              <a:rPr lang="en-US" dirty="0" smtClean="0">
                <a:latin typeface="Arial"/>
                <a:cs typeface="Arial"/>
              </a:rPr>
              <a:t>-</a:t>
            </a:r>
            <a:endParaRPr lang="en-US" dirty="0" smtClean="0">
              <a:latin typeface="Arial"/>
              <a:cs typeface="Arial"/>
            </a:endParaRPr>
          </a:p>
        </p:txBody>
      </p:sp>
      <p:sp>
        <p:nvSpPr>
          <p:cNvPr id="4" name="Slide Number Placeholder 3"/>
          <p:cNvSpPr>
            <a:spLocks noGrp="1"/>
          </p:cNvSpPr>
          <p:nvPr>
            <p:ph type="sldNum" sz="quarter" idx="10"/>
          </p:nvPr>
        </p:nvSpPr>
        <p:spPr>
          <a:xfrm>
            <a:off x="539552" y="5949280"/>
            <a:ext cx="1905000" cy="228600"/>
          </a:xfrm>
        </p:spPr>
        <p:txBody>
          <a:bodyPr/>
          <a:lstStyle/>
          <a:p>
            <a:pPr>
              <a:defRPr/>
            </a:pPr>
            <a:r>
              <a:rPr lang="nb-NO" dirty="0"/>
              <a:t>SIDE </a:t>
            </a:r>
            <a:fld id="{C97EABB4-01B8-410B-A1DB-149E0E07F675}" type="slidenum">
              <a:rPr lang="nb-NO"/>
              <a:pPr>
                <a:defRPr/>
              </a:pPr>
              <a:t>4</a:t>
            </a:fld>
            <a:endParaRPr lang="nb-N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err="1" smtClean="0">
                <a:latin typeface="Arial"/>
                <a:cs typeface="Arial"/>
              </a:rPr>
              <a:t>Midlertidige</a:t>
            </a:r>
            <a:r>
              <a:rPr lang="en-US" dirty="0" smtClean="0">
                <a:latin typeface="Arial"/>
                <a:cs typeface="Arial"/>
              </a:rPr>
              <a:t> </a:t>
            </a:r>
            <a:r>
              <a:rPr lang="en-US" dirty="0" err="1" smtClean="0">
                <a:latin typeface="Arial"/>
                <a:cs typeface="Arial"/>
              </a:rPr>
              <a:t>ansatte</a:t>
            </a:r>
            <a:r>
              <a:rPr lang="en-US" dirty="0" smtClean="0">
                <a:latin typeface="Arial"/>
                <a:cs typeface="Arial"/>
              </a:rPr>
              <a:t> </a:t>
            </a:r>
            <a:r>
              <a:rPr lang="en-US" dirty="0" err="1" smtClean="0">
                <a:latin typeface="Arial"/>
                <a:cs typeface="Arial"/>
              </a:rPr>
              <a:t>blir</a:t>
            </a:r>
            <a:r>
              <a:rPr lang="en-US" dirty="0" smtClean="0">
                <a:latin typeface="Arial"/>
                <a:cs typeface="Arial"/>
              </a:rPr>
              <a:t> </a:t>
            </a:r>
            <a:r>
              <a:rPr lang="en-US" dirty="0" err="1" smtClean="0">
                <a:latin typeface="Arial"/>
                <a:cs typeface="Arial"/>
              </a:rPr>
              <a:t>mer</a:t>
            </a:r>
            <a:r>
              <a:rPr lang="en-US" dirty="0" smtClean="0">
                <a:latin typeface="Arial"/>
                <a:cs typeface="Arial"/>
              </a:rPr>
              <a:t> </a:t>
            </a:r>
            <a:r>
              <a:rPr lang="en-US" dirty="0" err="1" smtClean="0">
                <a:latin typeface="Arial"/>
                <a:cs typeface="Arial"/>
              </a:rPr>
              <a:t>vanligere</a:t>
            </a:r>
            <a:r>
              <a:rPr lang="en-US" dirty="0" smtClean="0">
                <a:latin typeface="Arial"/>
                <a:cs typeface="Arial"/>
              </a:rPr>
              <a:t> - </a:t>
            </a:r>
            <a:r>
              <a:rPr lang="en-US" dirty="0" err="1" smtClean="0">
                <a:latin typeface="Arial"/>
                <a:cs typeface="Arial"/>
              </a:rPr>
              <a:t>konsekvenser</a:t>
            </a:r>
            <a:endParaRPr lang="en-US" dirty="0" smtClean="0">
              <a:latin typeface="Arial"/>
              <a:cs typeface="Arial"/>
            </a:endParaRPr>
          </a:p>
        </p:txBody>
      </p:sp>
      <p:sp>
        <p:nvSpPr>
          <p:cNvPr id="8195" name="Content Placeholder 2"/>
          <p:cNvSpPr>
            <a:spLocks noGrp="1"/>
          </p:cNvSpPr>
          <p:nvPr>
            <p:ph idx="1"/>
          </p:nvPr>
        </p:nvSpPr>
        <p:spPr/>
        <p:txBody>
          <a:bodyPr/>
          <a:lstStyle/>
          <a:p>
            <a:pPr>
              <a:buFontTx/>
              <a:buChar char="-"/>
            </a:pPr>
            <a:r>
              <a:rPr lang="en-US" dirty="0" err="1" smtClean="0">
                <a:latin typeface="Arial"/>
                <a:cs typeface="Arial"/>
              </a:rPr>
              <a:t>Midlertidige</a:t>
            </a:r>
            <a:r>
              <a:rPr lang="en-US" dirty="0" smtClean="0">
                <a:latin typeface="Arial"/>
                <a:cs typeface="Arial"/>
              </a:rPr>
              <a:t> </a:t>
            </a:r>
            <a:r>
              <a:rPr lang="en-US" dirty="0" err="1" smtClean="0">
                <a:latin typeface="Arial"/>
                <a:cs typeface="Arial"/>
              </a:rPr>
              <a:t>ansettelser</a:t>
            </a:r>
            <a:r>
              <a:rPr lang="en-US" dirty="0" smtClean="0">
                <a:latin typeface="Arial"/>
                <a:cs typeface="Arial"/>
              </a:rPr>
              <a:t> </a:t>
            </a:r>
            <a:r>
              <a:rPr lang="en-US" dirty="0" err="1" smtClean="0">
                <a:latin typeface="Arial"/>
                <a:cs typeface="Arial"/>
              </a:rPr>
              <a:t>vil</a:t>
            </a:r>
            <a:r>
              <a:rPr lang="en-US" dirty="0" smtClean="0">
                <a:latin typeface="Arial"/>
                <a:cs typeface="Arial"/>
              </a:rPr>
              <a:t> </a:t>
            </a:r>
            <a:r>
              <a:rPr lang="en-US" dirty="0" err="1" smtClean="0">
                <a:latin typeface="Arial"/>
                <a:cs typeface="Arial"/>
              </a:rPr>
              <a:t>ikke</a:t>
            </a:r>
            <a:r>
              <a:rPr lang="en-US" dirty="0" smtClean="0">
                <a:latin typeface="Arial"/>
                <a:cs typeface="Arial"/>
              </a:rPr>
              <a:t> </a:t>
            </a:r>
            <a:r>
              <a:rPr lang="en-US" dirty="0" err="1" smtClean="0">
                <a:latin typeface="Arial"/>
                <a:cs typeface="Arial"/>
              </a:rPr>
              <a:t>gi</a:t>
            </a:r>
            <a:r>
              <a:rPr lang="en-US" dirty="0" smtClean="0">
                <a:latin typeface="Arial"/>
                <a:cs typeface="Arial"/>
              </a:rPr>
              <a:t> den </a:t>
            </a:r>
            <a:r>
              <a:rPr lang="en-US" dirty="0" err="1" smtClean="0">
                <a:latin typeface="Arial"/>
                <a:cs typeface="Arial"/>
              </a:rPr>
              <a:t>samme</a:t>
            </a:r>
            <a:r>
              <a:rPr lang="en-US" dirty="0" smtClean="0">
                <a:latin typeface="Arial"/>
                <a:cs typeface="Arial"/>
              </a:rPr>
              <a:t> </a:t>
            </a:r>
            <a:r>
              <a:rPr lang="en-US" dirty="0" err="1" smtClean="0">
                <a:latin typeface="Arial"/>
                <a:cs typeface="Arial"/>
              </a:rPr>
              <a:t>tryggheten</a:t>
            </a:r>
            <a:r>
              <a:rPr lang="en-US" dirty="0" smtClean="0">
                <a:latin typeface="Arial"/>
                <a:cs typeface="Arial"/>
              </a:rPr>
              <a:t> </a:t>
            </a:r>
            <a:r>
              <a:rPr lang="en-US" dirty="0" err="1" smtClean="0">
                <a:latin typeface="Arial"/>
                <a:cs typeface="Arial"/>
              </a:rPr>
              <a:t>omkring</a:t>
            </a:r>
            <a:r>
              <a:rPr lang="en-US" dirty="0" smtClean="0">
                <a:latin typeface="Arial"/>
                <a:cs typeface="Arial"/>
              </a:rPr>
              <a:t> </a:t>
            </a:r>
            <a:r>
              <a:rPr lang="en-US" dirty="0" err="1" smtClean="0">
                <a:latin typeface="Arial"/>
                <a:cs typeface="Arial"/>
              </a:rPr>
              <a:t>personlig</a:t>
            </a:r>
            <a:r>
              <a:rPr lang="en-US" dirty="0" smtClean="0">
                <a:latin typeface="Arial"/>
                <a:cs typeface="Arial"/>
              </a:rPr>
              <a:t> </a:t>
            </a:r>
            <a:r>
              <a:rPr lang="en-US" dirty="0" err="1" smtClean="0">
                <a:latin typeface="Arial"/>
                <a:cs typeface="Arial"/>
              </a:rPr>
              <a:t>økonomi</a:t>
            </a:r>
            <a:r>
              <a:rPr lang="en-US" dirty="0" smtClean="0">
                <a:latin typeface="Arial"/>
                <a:cs typeface="Arial"/>
              </a:rPr>
              <a:t> </a:t>
            </a:r>
            <a:r>
              <a:rPr lang="en-US" dirty="0" err="1" smtClean="0">
                <a:latin typeface="Arial"/>
                <a:cs typeface="Arial"/>
              </a:rPr>
              <a:t>og</a:t>
            </a:r>
            <a:r>
              <a:rPr lang="en-US" dirty="0" smtClean="0">
                <a:latin typeface="Arial"/>
                <a:cs typeface="Arial"/>
              </a:rPr>
              <a:t> </a:t>
            </a:r>
            <a:r>
              <a:rPr lang="en-US" dirty="0" err="1" smtClean="0">
                <a:latin typeface="Arial"/>
                <a:cs typeface="Arial"/>
              </a:rPr>
              <a:t>muligheten</a:t>
            </a:r>
            <a:r>
              <a:rPr lang="en-US" dirty="0" smtClean="0">
                <a:latin typeface="Arial"/>
                <a:cs typeface="Arial"/>
              </a:rPr>
              <a:t> </a:t>
            </a:r>
            <a:r>
              <a:rPr lang="en-US" dirty="0" err="1" smtClean="0">
                <a:latin typeface="Arial"/>
                <a:cs typeface="Arial"/>
              </a:rPr>
              <a:t>til</a:t>
            </a:r>
            <a:r>
              <a:rPr lang="en-US" dirty="0" smtClean="0">
                <a:latin typeface="Arial"/>
                <a:cs typeface="Arial"/>
              </a:rPr>
              <a:t> </a:t>
            </a:r>
            <a:r>
              <a:rPr lang="en-US" dirty="0" err="1" smtClean="0">
                <a:latin typeface="Arial"/>
                <a:cs typeface="Arial"/>
              </a:rPr>
              <a:t>å</a:t>
            </a:r>
            <a:r>
              <a:rPr lang="en-US" dirty="0" smtClean="0">
                <a:latin typeface="Arial"/>
                <a:cs typeface="Arial"/>
              </a:rPr>
              <a:t> </a:t>
            </a:r>
            <a:r>
              <a:rPr lang="en-US" dirty="0" err="1" smtClean="0">
                <a:latin typeface="Arial"/>
                <a:cs typeface="Arial"/>
              </a:rPr>
              <a:t>planlegge</a:t>
            </a:r>
            <a:r>
              <a:rPr lang="en-US" dirty="0" smtClean="0">
                <a:latin typeface="Arial"/>
                <a:cs typeface="Arial"/>
              </a:rPr>
              <a:t> </a:t>
            </a:r>
            <a:r>
              <a:rPr lang="en-US" dirty="0" err="1" smtClean="0">
                <a:latin typeface="Arial"/>
                <a:cs typeface="Arial"/>
              </a:rPr>
              <a:t>karriere</a:t>
            </a:r>
            <a:r>
              <a:rPr lang="en-US" dirty="0" smtClean="0">
                <a:latin typeface="Arial"/>
                <a:cs typeface="Arial"/>
              </a:rPr>
              <a:t> </a:t>
            </a:r>
            <a:r>
              <a:rPr lang="en-US" dirty="0" err="1" smtClean="0">
                <a:latin typeface="Arial"/>
                <a:cs typeface="Arial"/>
              </a:rPr>
              <a:t>og</a:t>
            </a:r>
            <a:r>
              <a:rPr lang="en-US" dirty="0" smtClean="0">
                <a:latin typeface="Arial"/>
                <a:cs typeface="Arial"/>
              </a:rPr>
              <a:t> </a:t>
            </a:r>
            <a:r>
              <a:rPr lang="en-US" dirty="0" err="1" smtClean="0">
                <a:latin typeface="Arial"/>
                <a:cs typeface="Arial"/>
              </a:rPr>
              <a:t>privatliv</a:t>
            </a:r>
            <a:r>
              <a:rPr lang="en-US" dirty="0" smtClean="0">
                <a:latin typeface="Arial"/>
                <a:cs typeface="Arial"/>
              </a:rPr>
              <a:t> </a:t>
            </a:r>
            <a:r>
              <a:rPr lang="en-US" dirty="0" err="1" smtClean="0">
                <a:latin typeface="Arial"/>
                <a:cs typeface="Arial"/>
              </a:rPr>
              <a:t>som</a:t>
            </a:r>
            <a:r>
              <a:rPr lang="en-US" dirty="0" smtClean="0">
                <a:latin typeface="Arial"/>
                <a:cs typeface="Arial"/>
              </a:rPr>
              <a:t> </a:t>
            </a:r>
            <a:r>
              <a:rPr lang="en-US" dirty="0" err="1" smtClean="0">
                <a:latin typeface="Arial"/>
                <a:cs typeface="Arial"/>
              </a:rPr>
              <a:t>faste</a:t>
            </a:r>
            <a:r>
              <a:rPr lang="en-US" dirty="0" smtClean="0">
                <a:latin typeface="Arial"/>
                <a:cs typeface="Arial"/>
              </a:rPr>
              <a:t> </a:t>
            </a:r>
            <a:r>
              <a:rPr lang="en-US" dirty="0" err="1" smtClean="0">
                <a:latin typeface="Arial"/>
                <a:cs typeface="Arial"/>
              </a:rPr>
              <a:t>ansettelser</a:t>
            </a:r>
            <a:r>
              <a:rPr lang="en-US" dirty="0" smtClean="0">
                <a:latin typeface="Arial"/>
                <a:cs typeface="Arial"/>
              </a:rPr>
              <a:t> </a:t>
            </a:r>
            <a:r>
              <a:rPr lang="en-US" dirty="0" err="1" smtClean="0">
                <a:latin typeface="Arial"/>
                <a:cs typeface="Arial"/>
              </a:rPr>
              <a:t>fører</a:t>
            </a:r>
            <a:r>
              <a:rPr lang="en-US" dirty="0" smtClean="0">
                <a:latin typeface="Arial"/>
                <a:cs typeface="Arial"/>
              </a:rPr>
              <a:t> med </a:t>
            </a:r>
            <a:r>
              <a:rPr lang="en-US" dirty="0" err="1" smtClean="0">
                <a:latin typeface="Arial"/>
                <a:cs typeface="Arial"/>
              </a:rPr>
              <a:t>seg</a:t>
            </a:r>
            <a:r>
              <a:rPr lang="en-US" dirty="0">
                <a:latin typeface="Arial"/>
                <a:cs typeface="Arial"/>
              </a:rPr>
              <a:t> </a:t>
            </a:r>
            <a:r>
              <a:rPr lang="en-US" dirty="0" err="1" smtClean="0">
                <a:latin typeface="Arial"/>
                <a:cs typeface="Arial"/>
              </a:rPr>
              <a:t>f.eks</a:t>
            </a:r>
            <a:r>
              <a:rPr lang="en-US" dirty="0" smtClean="0">
                <a:latin typeface="Arial"/>
                <a:cs typeface="Arial"/>
              </a:rPr>
              <a:t> </a:t>
            </a:r>
            <a:r>
              <a:rPr lang="en-US" dirty="0" err="1" smtClean="0">
                <a:latin typeface="Arial"/>
                <a:cs typeface="Arial"/>
              </a:rPr>
              <a:t>låneopptak</a:t>
            </a:r>
            <a:r>
              <a:rPr lang="en-US" dirty="0" smtClean="0">
                <a:latin typeface="Arial"/>
                <a:cs typeface="Arial"/>
              </a:rPr>
              <a:t> </a:t>
            </a:r>
            <a:r>
              <a:rPr lang="en-US" dirty="0" err="1" smtClean="0">
                <a:latin typeface="Arial"/>
                <a:cs typeface="Arial"/>
              </a:rPr>
              <a:t>i</a:t>
            </a:r>
            <a:r>
              <a:rPr lang="en-US" dirty="0" smtClean="0">
                <a:latin typeface="Arial"/>
                <a:cs typeface="Arial"/>
              </a:rPr>
              <a:t> bank. </a:t>
            </a:r>
          </a:p>
          <a:p>
            <a:pPr marL="0" indent="0">
              <a:buNone/>
            </a:pPr>
            <a:endParaRPr lang="en-US" dirty="0">
              <a:latin typeface="Arial"/>
              <a:cs typeface="Arial"/>
            </a:endParaRPr>
          </a:p>
          <a:p>
            <a:pPr marL="0" indent="0">
              <a:buNone/>
            </a:pPr>
            <a:r>
              <a:rPr lang="en-US" dirty="0">
                <a:latin typeface="Arial"/>
                <a:cs typeface="Arial"/>
              </a:rPr>
              <a:t> </a:t>
            </a:r>
            <a:r>
              <a:rPr lang="en-US" dirty="0" smtClean="0">
                <a:latin typeface="Arial"/>
                <a:cs typeface="Arial"/>
              </a:rPr>
              <a:t>- </a:t>
            </a:r>
            <a:r>
              <a:rPr lang="en-US" dirty="0" err="1" smtClean="0">
                <a:latin typeface="Arial"/>
                <a:cs typeface="Arial"/>
              </a:rPr>
              <a:t>Økt</a:t>
            </a:r>
            <a:r>
              <a:rPr lang="en-US" dirty="0" smtClean="0">
                <a:latin typeface="Arial"/>
                <a:cs typeface="Arial"/>
              </a:rPr>
              <a:t> </a:t>
            </a:r>
            <a:r>
              <a:rPr lang="en-US" dirty="0" err="1">
                <a:latin typeface="Arial"/>
                <a:cs typeface="Arial"/>
              </a:rPr>
              <a:t>bruk</a:t>
            </a:r>
            <a:r>
              <a:rPr lang="en-US" dirty="0">
                <a:latin typeface="Arial"/>
                <a:cs typeface="Arial"/>
              </a:rPr>
              <a:t> </a:t>
            </a:r>
            <a:r>
              <a:rPr lang="en-US" dirty="0" err="1">
                <a:latin typeface="Arial"/>
                <a:cs typeface="Arial"/>
              </a:rPr>
              <a:t>av</a:t>
            </a:r>
            <a:r>
              <a:rPr lang="en-US" dirty="0">
                <a:latin typeface="Arial"/>
                <a:cs typeface="Arial"/>
              </a:rPr>
              <a:t> </a:t>
            </a:r>
            <a:r>
              <a:rPr lang="en-US" dirty="0" err="1">
                <a:latin typeface="Arial"/>
                <a:cs typeface="Arial"/>
              </a:rPr>
              <a:t>midlertidige</a:t>
            </a:r>
            <a:r>
              <a:rPr lang="en-US" dirty="0">
                <a:latin typeface="Arial"/>
                <a:cs typeface="Arial"/>
              </a:rPr>
              <a:t> </a:t>
            </a:r>
            <a:r>
              <a:rPr lang="en-US" dirty="0" err="1">
                <a:latin typeface="Arial"/>
                <a:cs typeface="Arial"/>
              </a:rPr>
              <a:t>ansettelser</a:t>
            </a:r>
            <a:r>
              <a:rPr lang="en-US" dirty="0">
                <a:latin typeface="Arial"/>
                <a:cs typeface="Arial"/>
              </a:rPr>
              <a:t> </a:t>
            </a:r>
            <a:r>
              <a:rPr lang="en-US" dirty="0" err="1">
                <a:latin typeface="Arial"/>
                <a:cs typeface="Arial"/>
              </a:rPr>
              <a:t>øker</a:t>
            </a:r>
            <a:r>
              <a:rPr lang="en-US" dirty="0">
                <a:latin typeface="Arial"/>
                <a:cs typeface="Arial"/>
              </a:rPr>
              <a:t> </a:t>
            </a:r>
            <a:r>
              <a:rPr lang="en-US" dirty="0" err="1">
                <a:latin typeface="Arial"/>
                <a:cs typeface="Arial"/>
              </a:rPr>
              <a:t>også</a:t>
            </a:r>
            <a:r>
              <a:rPr lang="en-US" dirty="0">
                <a:latin typeface="Arial"/>
                <a:cs typeface="Arial"/>
              </a:rPr>
              <a:t> </a:t>
            </a:r>
            <a:r>
              <a:rPr lang="en-US" dirty="0" err="1">
                <a:latin typeface="Arial"/>
                <a:cs typeface="Arial"/>
              </a:rPr>
              <a:t>bruken</a:t>
            </a:r>
            <a:r>
              <a:rPr lang="en-US" dirty="0">
                <a:latin typeface="Arial"/>
                <a:cs typeface="Arial"/>
              </a:rPr>
              <a:t> </a:t>
            </a:r>
            <a:r>
              <a:rPr lang="en-US" dirty="0" err="1">
                <a:latin typeface="Arial"/>
                <a:cs typeface="Arial"/>
              </a:rPr>
              <a:t>av</a:t>
            </a:r>
            <a:r>
              <a:rPr lang="en-US" dirty="0">
                <a:latin typeface="Arial"/>
                <a:cs typeface="Arial"/>
              </a:rPr>
              <a:t> </a:t>
            </a:r>
            <a:r>
              <a:rPr lang="en-US" dirty="0" err="1">
                <a:latin typeface="Arial"/>
                <a:cs typeface="Arial"/>
              </a:rPr>
              <a:t>innleid</a:t>
            </a:r>
            <a:r>
              <a:rPr lang="en-US" dirty="0">
                <a:latin typeface="Arial"/>
                <a:cs typeface="Arial"/>
              </a:rPr>
              <a:t> </a:t>
            </a:r>
            <a:r>
              <a:rPr lang="en-US" dirty="0" err="1">
                <a:latin typeface="Arial"/>
                <a:cs typeface="Arial"/>
              </a:rPr>
              <a:t>arbeidskraft</a:t>
            </a:r>
            <a:r>
              <a:rPr lang="en-US" dirty="0" smtClean="0">
                <a:latin typeface="Arial"/>
                <a:cs typeface="Arial"/>
              </a:rPr>
              <a:t>.</a:t>
            </a:r>
          </a:p>
          <a:p>
            <a:pPr marL="0" indent="0">
              <a:buNone/>
            </a:pPr>
            <a:endParaRPr lang="en-US" dirty="0">
              <a:latin typeface="Arial"/>
              <a:cs typeface="Arial"/>
            </a:endParaRPr>
          </a:p>
          <a:p>
            <a:pPr>
              <a:buFontTx/>
              <a:buChar char="-"/>
            </a:pPr>
            <a:r>
              <a:rPr lang="en-US" dirty="0" err="1" smtClean="0">
                <a:latin typeface="Arial"/>
                <a:cs typeface="Arial"/>
              </a:rPr>
              <a:t>Organisasjonsgraden</a:t>
            </a:r>
            <a:r>
              <a:rPr lang="en-US" dirty="0" smtClean="0">
                <a:latin typeface="Arial"/>
                <a:cs typeface="Arial"/>
              </a:rPr>
              <a:t> </a:t>
            </a:r>
            <a:r>
              <a:rPr lang="en-US" dirty="0" err="1" smtClean="0">
                <a:latin typeface="Arial"/>
                <a:cs typeface="Arial"/>
              </a:rPr>
              <a:t>går</a:t>
            </a:r>
            <a:r>
              <a:rPr lang="en-US" dirty="0" smtClean="0">
                <a:latin typeface="Arial"/>
                <a:cs typeface="Arial"/>
              </a:rPr>
              <a:t> </a:t>
            </a:r>
            <a:r>
              <a:rPr lang="en-US" dirty="0" err="1" smtClean="0">
                <a:latin typeface="Arial"/>
                <a:cs typeface="Arial"/>
              </a:rPr>
              <a:t>ned</a:t>
            </a:r>
            <a:r>
              <a:rPr lang="en-US" dirty="0" smtClean="0">
                <a:latin typeface="Arial"/>
                <a:cs typeface="Arial"/>
              </a:rPr>
              <a:t>, - </a:t>
            </a:r>
            <a:r>
              <a:rPr lang="en-US" dirty="0" err="1" smtClean="0">
                <a:latin typeface="Arial"/>
                <a:cs typeface="Arial"/>
              </a:rPr>
              <a:t>og</a:t>
            </a:r>
            <a:r>
              <a:rPr lang="en-US" dirty="0" smtClean="0">
                <a:latin typeface="Arial"/>
                <a:cs typeface="Arial"/>
              </a:rPr>
              <a:t> </a:t>
            </a:r>
            <a:r>
              <a:rPr lang="en-US" dirty="0" err="1" smtClean="0">
                <a:latin typeface="Arial"/>
                <a:cs typeface="Arial"/>
              </a:rPr>
              <a:t>tariffavtalene</a:t>
            </a:r>
            <a:r>
              <a:rPr lang="en-US" dirty="0" smtClean="0">
                <a:latin typeface="Arial"/>
                <a:cs typeface="Arial"/>
              </a:rPr>
              <a:t> </a:t>
            </a:r>
            <a:r>
              <a:rPr lang="en-US" dirty="0" err="1" smtClean="0">
                <a:latin typeface="Arial"/>
                <a:cs typeface="Arial"/>
              </a:rPr>
              <a:t>blir</a:t>
            </a:r>
            <a:r>
              <a:rPr lang="en-US" dirty="0" smtClean="0">
                <a:latin typeface="Arial"/>
                <a:cs typeface="Arial"/>
              </a:rPr>
              <a:t> </a:t>
            </a:r>
            <a:r>
              <a:rPr lang="en-US" dirty="0" err="1" smtClean="0">
                <a:latin typeface="Arial"/>
                <a:cs typeface="Arial"/>
              </a:rPr>
              <a:t>satt</a:t>
            </a:r>
            <a:r>
              <a:rPr lang="en-US" dirty="0" smtClean="0">
                <a:latin typeface="Arial"/>
                <a:cs typeface="Arial"/>
              </a:rPr>
              <a:t> under press. </a:t>
            </a:r>
          </a:p>
          <a:p>
            <a:pPr>
              <a:buFontTx/>
              <a:buChar char="-"/>
            </a:pPr>
            <a:r>
              <a:rPr lang="en-US" dirty="0" err="1" smtClean="0">
                <a:latin typeface="Arial"/>
                <a:cs typeface="Arial"/>
              </a:rPr>
              <a:t>Forslaget</a:t>
            </a:r>
            <a:r>
              <a:rPr lang="en-US" dirty="0" smtClean="0">
                <a:latin typeface="Arial"/>
                <a:cs typeface="Arial"/>
              </a:rPr>
              <a:t> </a:t>
            </a:r>
            <a:r>
              <a:rPr lang="en-US" dirty="0" err="1" smtClean="0">
                <a:latin typeface="Arial"/>
                <a:cs typeface="Arial"/>
              </a:rPr>
              <a:t>er</a:t>
            </a:r>
            <a:r>
              <a:rPr lang="en-US" dirty="0" smtClean="0">
                <a:latin typeface="Arial"/>
                <a:cs typeface="Arial"/>
              </a:rPr>
              <a:t> </a:t>
            </a:r>
            <a:r>
              <a:rPr lang="en-US" dirty="0" err="1" smtClean="0">
                <a:latin typeface="Arial"/>
                <a:cs typeface="Arial"/>
              </a:rPr>
              <a:t>i</a:t>
            </a:r>
            <a:r>
              <a:rPr lang="en-US" dirty="0" smtClean="0">
                <a:latin typeface="Arial"/>
                <a:cs typeface="Arial"/>
              </a:rPr>
              <a:t> </a:t>
            </a:r>
            <a:r>
              <a:rPr lang="en-US" dirty="0" err="1" smtClean="0">
                <a:latin typeface="Arial"/>
                <a:cs typeface="Arial"/>
              </a:rPr>
              <a:t>prinsippet</a:t>
            </a:r>
            <a:r>
              <a:rPr lang="en-US" dirty="0" smtClean="0">
                <a:latin typeface="Arial"/>
                <a:cs typeface="Arial"/>
              </a:rPr>
              <a:t> et </a:t>
            </a:r>
            <a:r>
              <a:rPr lang="en-US" dirty="0" err="1" smtClean="0">
                <a:latin typeface="Arial"/>
                <a:cs typeface="Arial"/>
              </a:rPr>
              <a:t>frislepp</a:t>
            </a:r>
            <a:r>
              <a:rPr lang="en-US" dirty="0" smtClean="0">
                <a:latin typeface="Arial"/>
                <a:cs typeface="Arial"/>
              </a:rPr>
              <a:t> </a:t>
            </a:r>
            <a:r>
              <a:rPr lang="en-US" dirty="0" err="1" smtClean="0">
                <a:latin typeface="Arial"/>
                <a:cs typeface="Arial"/>
              </a:rPr>
              <a:t>av</a:t>
            </a:r>
            <a:r>
              <a:rPr lang="en-US" dirty="0" smtClean="0">
                <a:latin typeface="Arial"/>
                <a:cs typeface="Arial"/>
              </a:rPr>
              <a:t> </a:t>
            </a:r>
            <a:r>
              <a:rPr lang="en-US" dirty="0" err="1" smtClean="0">
                <a:latin typeface="Arial"/>
                <a:cs typeface="Arial"/>
              </a:rPr>
              <a:t>løsarbeid</a:t>
            </a:r>
            <a:r>
              <a:rPr lang="en-US" dirty="0">
                <a:latin typeface="Arial"/>
                <a:cs typeface="Arial"/>
              </a:rPr>
              <a:t> </a:t>
            </a:r>
            <a:r>
              <a:rPr lang="en-US" dirty="0" smtClean="0">
                <a:latin typeface="Arial"/>
                <a:cs typeface="Arial"/>
              </a:rPr>
              <a:t>– </a:t>
            </a:r>
            <a:r>
              <a:rPr lang="en-US" dirty="0" err="1" smtClean="0">
                <a:latin typeface="Arial"/>
                <a:cs typeface="Arial"/>
              </a:rPr>
              <a:t>mer</a:t>
            </a:r>
            <a:r>
              <a:rPr lang="en-US" dirty="0" smtClean="0">
                <a:latin typeface="Arial"/>
                <a:cs typeface="Arial"/>
              </a:rPr>
              <a:t> </a:t>
            </a:r>
            <a:r>
              <a:rPr lang="en-US" dirty="0" err="1" smtClean="0">
                <a:latin typeface="Arial"/>
                <a:cs typeface="Arial"/>
              </a:rPr>
              <a:t>makt</a:t>
            </a:r>
            <a:r>
              <a:rPr lang="en-US" dirty="0" smtClean="0">
                <a:latin typeface="Arial"/>
                <a:cs typeface="Arial"/>
              </a:rPr>
              <a:t> </a:t>
            </a:r>
            <a:r>
              <a:rPr lang="en-US" dirty="0" err="1" smtClean="0">
                <a:latin typeface="Arial"/>
                <a:cs typeface="Arial"/>
              </a:rPr>
              <a:t>til</a:t>
            </a:r>
            <a:r>
              <a:rPr lang="en-US" dirty="0" smtClean="0">
                <a:latin typeface="Arial"/>
                <a:cs typeface="Arial"/>
              </a:rPr>
              <a:t> </a:t>
            </a:r>
            <a:r>
              <a:rPr lang="en-US" dirty="0" err="1" smtClean="0">
                <a:latin typeface="Arial"/>
                <a:cs typeface="Arial"/>
              </a:rPr>
              <a:t>arbeidsgiver</a:t>
            </a:r>
            <a:r>
              <a:rPr lang="en-US" dirty="0" smtClean="0">
                <a:latin typeface="Arial"/>
                <a:cs typeface="Arial"/>
              </a:rPr>
              <a:t>. </a:t>
            </a:r>
            <a:endParaRPr lang="en-US" dirty="0">
              <a:latin typeface="Arial"/>
              <a:cs typeface="Arial"/>
            </a:endParaRPr>
          </a:p>
          <a:p>
            <a:pPr marL="0" indent="0">
              <a:buNone/>
            </a:pPr>
            <a:endParaRPr lang="en-US" dirty="0" smtClean="0">
              <a:latin typeface="Arial"/>
              <a:cs typeface="Arial"/>
            </a:endParaRPr>
          </a:p>
          <a:p>
            <a:pPr>
              <a:buFontTx/>
              <a:buChar char="-"/>
            </a:pPr>
            <a:endParaRPr lang="en-US" dirty="0" smtClean="0">
              <a:latin typeface="Arial"/>
              <a:cs typeface="Arial"/>
            </a:endParaRPr>
          </a:p>
          <a:p>
            <a:pPr>
              <a:buFontTx/>
              <a:buChar char="-"/>
            </a:pPr>
            <a:endParaRPr lang="en-US" dirty="0">
              <a:latin typeface="Arial"/>
              <a:cs typeface="Arial"/>
            </a:endParaRPr>
          </a:p>
          <a:p>
            <a:pPr marL="0" indent="0">
              <a:buNone/>
            </a:pPr>
            <a:r>
              <a:rPr lang="en-US" dirty="0">
                <a:latin typeface="Arial"/>
                <a:cs typeface="Arial"/>
              </a:rPr>
              <a:t> </a:t>
            </a:r>
            <a:endParaRPr lang="en-US" dirty="0" smtClean="0">
              <a:latin typeface="Arial"/>
              <a:cs typeface="Arial"/>
            </a:endParaRPr>
          </a:p>
        </p:txBody>
      </p:sp>
      <p:sp>
        <p:nvSpPr>
          <p:cNvPr id="4" name="Slide Number Placeholder 3"/>
          <p:cNvSpPr>
            <a:spLocks noGrp="1"/>
          </p:cNvSpPr>
          <p:nvPr>
            <p:ph type="sldNum" sz="quarter" idx="10"/>
          </p:nvPr>
        </p:nvSpPr>
        <p:spPr/>
        <p:txBody>
          <a:bodyPr/>
          <a:lstStyle/>
          <a:p>
            <a:pPr>
              <a:defRPr/>
            </a:pPr>
            <a:r>
              <a:rPr lang="nb-NO" smtClean="0"/>
              <a:t>SIDE </a:t>
            </a:r>
            <a:fld id="{7D79E5B4-54B4-4A44-B609-1FDE47B61E96}" type="slidenum">
              <a:rPr lang="nb-NO" smtClean="0"/>
              <a:pPr>
                <a:defRPr/>
              </a:pPr>
              <a:t>5</a:t>
            </a:fld>
            <a:endParaRPr lang="nb-NO"/>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err="1" smtClean="0">
                <a:latin typeface="Arial"/>
                <a:cs typeface="Arial"/>
              </a:rPr>
              <a:t>Midlertidige</a:t>
            </a:r>
            <a:r>
              <a:rPr lang="en-US" dirty="0" smtClean="0">
                <a:latin typeface="Arial"/>
                <a:cs typeface="Arial"/>
              </a:rPr>
              <a:t> </a:t>
            </a:r>
            <a:r>
              <a:rPr lang="en-US" dirty="0" err="1" smtClean="0">
                <a:latin typeface="Arial"/>
                <a:cs typeface="Arial"/>
              </a:rPr>
              <a:t>ansettelser</a:t>
            </a:r>
            <a:r>
              <a:rPr lang="en-US" dirty="0" smtClean="0">
                <a:latin typeface="Arial"/>
                <a:cs typeface="Arial"/>
              </a:rPr>
              <a:t> </a:t>
            </a:r>
            <a:r>
              <a:rPr lang="en-US" dirty="0" err="1" smtClean="0">
                <a:latin typeface="Arial"/>
                <a:cs typeface="Arial"/>
              </a:rPr>
              <a:t>blir</a:t>
            </a:r>
            <a:r>
              <a:rPr lang="en-US" dirty="0" smtClean="0">
                <a:latin typeface="Arial"/>
                <a:cs typeface="Arial"/>
              </a:rPr>
              <a:t> </a:t>
            </a:r>
            <a:r>
              <a:rPr lang="en-US" dirty="0" err="1" smtClean="0">
                <a:latin typeface="Arial"/>
                <a:cs typeface="Arial"/>
              </a:rPr>
              <a:t>mer</a:t>
            </a:r>
            <a:r>
              <a:rPr lang="en-US" dirty="0" smtClean="0">
                <a:latin typeface="Arial"/>
                <a:cs typeface="Arial"/>
              </a:rPr>
              <a:t> </a:t>
            </a:r>
            <a:r>
              <a:rPr lang="en-US" dirty="0" err="1" smtClean="0">
                <a:latin typeface="Arial"/>
                <a:cs typeface="Arial"/>
              </a:rPr>
              <a:t>vanlige</a:t>
            </a:r>
            <a:endParaRPr lang="en-US" dirty="0" smtClean="0">
              <a:latin typeface="Arial"/>
              <a:cs typeface="Arial"/>
            </a:endParaRPr>
          </a:p>
        </p:txBody>
      </p:sp>
      <p:sp>
        <p:nvSpPr>
          <p:cNvPr id="9219" name="Content Placeholder 2"/>
          <p:cNvSpPr>
            <a:spLocks noGrp="1"/>
          </p:cNvSpPr>
          <p:nvPr>
            <p:ph idx="1"/>
          </p:nvPr>
        </p:nvSpPr>
        <p:spPr/>
        <p:txBody>
          <a:bodyPr/>
          <a:lstStyle/>
          <a:p>
            <a:pPr marL="0" indent="0">
              <a:buNone/>
            </a:pPr>
            <a:r>
              <a:rPr lang="en-US" dirty="0" err="1" smtClean="0">
                <a:latin typeface="Arial"/>
                <a:cs typeface="Arial"/>
              </a:rPr>
              <a:t>Oppsumert</a:t>
            </a:r>
            <a:r>
              <a:rPr lang="en-US" dirty="0" smtClean="0">
                <a:latin typeface="Arial"/>
                <a:cs typeface="Arial"/>
              </a:rPr>
              <a:t>: </a:t>
            </a:r>
          </a:p>
          <a:p>
            <a:pPr marL="0" indent="0">
              <a:buNone/>
            </a:pPr>
            <a:endParaRPr lang="en-US" dirty="0">
              <a:latin typeface="Arial"/>
              <a:cs typeface="Arial"/>
            </a:endParaRPr>
          </a:p>
          <a:p>
            <a:pPr marL="0" indent="0">
              <a:buNone/>
            </a:pPr>
            <a:r>
              <a:rPr lang="en-US" dirty="0" smtClean="0">
                <a:latin typeface="Arial"/>
                <a:cs typeface="Arial"/>
              </a:rPr>
              <a:t>- </a:t>
            </a:r>
            <a:r>
              <a:rPr lang="en-US" dirty="0" err="1" smtClean="0">
                <a:latin typeface="Arial"/>
                <a:cs typeface="Arial"/>
              </a:rPr>
              <a:t>Regjeringen</a:t>
            </a:r>
            <a:r>
              <a:rPr lang="en-US" dirty="0" smtClean="0">
                <a:latin typeface="Arial"/>
                <a:cs typeface="Arial"/>
              </a:rPr>
              <a:t> </a:t>
            </a:r>
            <a:r>
              <a:rPr lang="en-US" dirty="0" err="1" smtClean="0">
                <a:latin typeface="Arial"/>
                <a:cs typeface="Arial"/>
              </a:rPr>
              <a:t>vil</a:t>
            </a:r>
            <a:r>
              <a:rPr lang="en-US" dirty="0" smtClean="0">
                <a:latin typeface="Arial"/>
                <a:cs typeface="Arial"/>
              </a:rPr>
              <a:t> </a:t>
            </a:r>
            <a:r>
              <a:rPr lang="en-US" dirty="0" err="1" smtClean="0">
                <a:latin typeface="Arial"/>
                <a:cs typeface="Arial"/>
              </a:rPr>
              <a:t>fjerne</a:t>
            </a:r>
            <a:r>
              <a:rPr lang="en-US" dirty="0" smtClean="0">
                <a:latin typeface="Arial"/>
                <a:cs typeface="Arial"/>
              </a:rPr>
              <a:t> </a:t>
            </a:r>
            <a:r>
              <a:rPr lang="en-US" dirty="0" err="1" smtClean="0">
                <a:latin typeface="Arial"/>
                <a:cs typeface="Arial"/>
              </a:rPr>
              <a:t>normen</a:t>
            </a:r>
            <a:r>
              <a:rPr lang="en-US" dirty="0" smtClean="0">
                <a:latin typeface="Arial"/>
                <a:cs typeface="Arial"/>
              </a:rPr>
              <a:t> for </a:t>
            </a:r>
            <a:r>
              <a:rPr lang="en-US" dirty="0" err="1" smtClean="0">
                <a:latin typeface="Arial"/>
                <a:cs typeface="Arial"/>
              </a:rPr>
              <a:t>faste</a:t>
            </a:r>
            <a:r>
              <a:rPr lang="en-US" dirty="0" smtClean="0">
                <a:latin typeface="Arial"/>
                <a:cs typeface="Arial"/>
              </a:rPr>
              <a:t> </a:t>
            </a:r>
            <a:r>
              <a:rPr lang="en-US" dirty="0" err="1" smtClean="0">
                <a:latin typeface="Arial"/>
                <a:cs typeface="Arial"/>
              </a:rPr>
              <a:t>ansettelser</a:t>
            </a:r>
            <a:r>
              <a:rPr lang="en-US" dirty="0" smtClean="0">
                <a:latin typeface="Arial"/>
                <a:cs typeface="Arial"/>
              </a:rPr>
              <a:t>, for at </a:t>
            </a:r>
            <a:r>
              <a:rPr lang="en-US" dirty="0" err="1" smtClean="0">
                <a:latin typeface="Arial"/>
                <a:cs typeface="Arial"/>
              </a:rPr>
              <a:t>arbeidsgiver</a:t>
            </a:r>
            <a:r>
              <a:rPr lang="en-US" dirty="0" smtClean="0">
                <a:latin typeface="Arial"/>
                <a:cs typeface="Arial"/>
              </a:rPr>
              <a:t> </a:t>
            </a:r>
            <a:r>
              <a:rPr lang="en-US" dirty="0" err="1" smtClean="0">
                <a:latin typeface="Arial"/>
                <a:cs typeface="Arial"/>
              </a:rPr>
              <a:t>skal</a:t>
            </a:r>
            <a:r>
              <a:rPr lang="en-US" dirty="0" smtClean="0">
                <a:latin typeface="Arial"/>
                <a:cs typeface="Arial"/>
              </a:rPr>
              <a:t> </a:t>
            </a:r>
            <a:r>
              <a:rPr lang="en-US" dirty="0" err="1" smtClean="0">
                <a:latin typeface="Arial"/>
                <a:cs typeface="Arial"/>
              </a:rPr>
              <a:t>få</a:t>
            </a:r>
            <a:r>
              <a:rPr lang="en-US" dirty="0" smtClean="0">
                <a:latin typeface="Arial"/>
                <a:cs typeface="Arial"/>
              </a:rPr>
              <a:t> </a:t>
            </a:r>
            <a:r>
              <a:rPr lang="en-US" dirty="0" err="1" smtClean="0">
                <a:latin typeface="Arial"/>
                <a:cs typeface="Arial"/>
              </a:rPr>
              <a:t>økt</a:t>
            </a:r>
            <a:r>
              <a:rPr lang="en-US" dirty="0" smtClean="0">
                <a:latin typeface="Arial"/>
                <a:cs typeface="Arial"/>
              </a:rPr>
              <a:t> </a:t>
            </a:r>
            <a:r>
              <a:rPr lang="en-US" dirty="0" err="1" smtClean="0">
                <a:latin typeface="Arial"/>
                <a:cs typeface="Arial"/>
              </a:rPr>
              <a:t>fleksibilitet</a:t>
            </a:r>
            <a:r>
              <a:rPr lang="en-US" dirty="0" smtClean="0">
                <a:latin typeface="Arial"/>
                <a:cs typeface="Arial"/>
              </a:rPr>
              <a:t> </a:t>
            </a:r>
            <a:r>
              <a:rPr lang="en-US" dirty="0" err="1" smtClean="0">
                <a:latin typeface="Arial"/>
                <a:cs typeface="Arial"/>
              </a:rPr>
              <a:t>igjennom</a:t>
            </a:r>
            <a:r>
              <a:rPr lang="en-US" dirty="0" smtClean="0">
                <a:latin typeface="Arial"/>
                <a:cs typeface="Arial"/>
              </a:rPr>
              <a:t> </a:t>
            </a:r>
            <a:r>
              <a:rPr lang="en-US" dirty="0" err="1" smtClean="0">
                <a:latin typeface="Arial"/>
                <a:cs typeface="Arial"/>
              </a:rPr>
              <a:t>midlertidige</a:t>
            </a:r>
            <a:r>
              <a:rPr lang="en-US" dirty="0" smtClean="0">
                <a:latin typeface="Arial"/>
                <a:cs typeface="Arial"/>
              </a:rPr>
              <a:t> </a:t>
            </a:r>
            <a:r>
              <a:rPr lang="en-US" dirty="0" err="1" smtClean="0">
                <a:latin typeface="Arial"/>
                <a:cs typeface="Arial"/>
              </a:rPr>
              <a:t>ansettelser</a:t>
            </a:r>
            <a:r>
              <a:rPr lang="en-US" dirty="0" smtClean="0">
                <a:latin typeface="Arial"/>
                <a:cs typeface="Arial"/>
              </a:rPr>
              <a:t>. </a:t>
            </a:r>
            <a:r>
              <a:rPr lang="en-US" dirty="0" err="1">
                <a:latin typeface="Arial"/>
                <a:cs typeface="Arial"/>
              </a:rPr>
              <a:t>D</a:t>
            </a:r>
            <a:r>
              <a:rPr lang="en-US" dirty="0" err="1" smtClean="0">
                <a:latin typeface="Arial"/>
                <a:cs typeface="Arial"/>
              </a:rPr>
              <a:t>ette</a:t>
            </a:r>
            <a:r>
              <a:rPr lang="en-US" dirty="0" smtClean="0">
                <a:latin typeface="Arial"/>
                <a:cs typeface="Arial"/>
              </a:rPr>
              <a:t> </a:t>
            </a:r>
            <a:r>
              <a:rPr lang="en-US" dirty="0" err="1" smtClean="0">
                <a:latin typeface="Arial"/>
                <a:cs typeface="Arial"/>
              </a:rPr>
              <a:t>vil</a:t>
            </a:r>
            <a:r>
              <a:rPr lang="en-US" dirty="0" smtClean="0">
                <a:latin typeface="Arial"/>
                <a:cs typeface="Arial"/>
              </a:rPr>
              <a:t> </a:t>
            </a:r>
            <a:r>
              <a:rPr lang="en-US" dirty="0" err="1" smtClean="0">
                <a:latin typeface="Arial"/>
                <a:cs typeface="Arial"/>
              </a:rPr>
              <a:t>skape</a:t>
            </a:r>
            <a:r>
              <a:rPr lang="en-US" dirty="0" smtClean="0">
                <a:latin typeface="Arial"/>
                <a:cs typeface="Arial"/>
              </a:rPr>
              <a:t> et </a:t>
            </a:r>
            <a:r>
              <a:rPr lang="en-US" dirty="0" err="1" smtClean="0">
                <a:latin typeface="Arial"/>
                <a:cs typeface="Arial"/>
              </a:rPr>
              <a:t>løsarbeidersamfunn</a:t>
            </a:r>
            <a:r>
              <a:rPr lang="en-US" dirty="0" smtClean="0">
                <a:latin typeface="Arial"/>
                <a:cs typeface="Arial"/>
              </a:rPr>
              <a:t> </a:t>
            </a:r>
            <a:r>
              <a:rPr lang="en-US" dirty="0" err="1" smtClean="0">
                <a:latin typeface="Arial"/>
                <a:cs typeface="Arial"/>
              </a:rPr>
              <a:t>hvor</a:t>
            </a:r>
            <a:r>
              <a:rPr lang="en-US" dirty="0" smtClean="0">
                <a:latin typeface="Arial"/>
                <a:cs typeface="Arial"/>
              </a:rPr>
              <a:t> din </a:t>
            </a:r>
            <a:r>
              <a:rPr lang="en-US" dirty="0" err="1" smtClean="0">
                <a:latin typeface="Arial"/>
                <a:cs typeface="Arial"/>
              </a:rPr>
              <a:t>trygghet</a:t>
            </a:r>
            <a:r>
              <a:rPr lang="en-US" dirty="0" smtClean="0">
                <a:latin typeface="Arial"/>
                <a:cs typeface="Arial"/>
              </a:rPr>
              <a:t> </a:t>
            </a:r>
            <a:r>
              <a:rPr lang="en-US" dirty="0" err="1" smtClean="0">
                <a:latin typeface="Arial"/>
                <a:cs typeface="Arial"/>
              </a:rPr>
              <a:t>i</a:t>
            </a:r>
            <a:r>
              <a:rPr lang="en-US" dirty="0" smtClean="0">
                <a:latin typeface="Arial"/>
                <a:cs typeface="Arial"/>
              </a:rPr>
              <a:t> </a:t>
            </a:r>
            <a:r>
              <a:rPr lang="en-US" dirty="0" err="1" smtClean="0">
                <a:latin typeface="Arial"/>
                <a:cs typeface="Arial"/>
              </a:rPr>
              <a:t>arbeidslivet</a:t>
            </a:r>
            <a:r>
              <a:rPr lang="en-US" dirty="0" smtClean="0">
                <a:latin typeface="Arial"/>
                <a:cs typeface="Arial"/>
              </a:rPr>
              <a:t> </a:t>
            </a:r>
            <a:r>
              <a:rPr lang="en-US" dirty="0" err="1" smtClean="0">
                <a:latin typeface="Arial"/>
                <a:cs typeface="Arial"/>
              </a:rPr>
              <a:t>er</a:t>
            </a:r>
            <a:r>
              <a:rPr lang="en-US" dirty="0" smtClean="0">
                <a:latin typeface="Arial"/>
                <a:cs typeface="Arial"/>
              </a:rPr>
              <a:t> </a:t>
            </a:r>
            <a:r>
              <a:rPr lang="en-US" dirty="0" err="1" smtClean="0">
                <a:latin typeface="Arial"/>
                <a:cs typeface="Arial"/>
              </a:rPr>
              <a:t>satt</a:t>
            </a:r>
            <a:r>
              <a:rPr lang="en-US" dirty="0" smtClean="0">
                <a:latin typeface="Arial"/>
                <a:cs typeface="Arial"/>
              </a:rPr>
              <a:t> </a:t>
            </a:r>
            <a:r>
              <a:rPr lang="en-US" dirty="0" err="1">
                <a:latin typeface="Arial"/>
                <a:cs typeface="Arial"/>
              </a:rPr>
              <a:t>i</a:t>
            </a:r>
            <a:r>
              <a:rPr lang="en-US" dirty="0" smtClean="0">
                <a:latin typeface="Arial"/>
                <a:cs typeface="Arial"/>
              </a:rPr>
              <a:t> spill.</a:t>
            </a:r>
            <a:endParaRPr lang="en-US" dirty="0" smtClean="0">
              <a:latin typeface="Arial"/>
              <a:cs typeface="Arial"/>
            </a:endParaRPr>
          </a:p>
        </p:txBody>
      </p:sp>
      <p:sp>
        <p:nvSpPr>
          <p:cNvPr id="4" name="Slide Number Placeholder 3"/>
          <p:cNvSpPr>
            <a:spLocks noGrp="1"/>
          </p:cNvSpPr>
          <p:nvPr>
            <p:ph type="sldNum" sz="quarter" idx="10"/>
          </p:nvPr>
        </p:nvSpPr>
        <p:spPr/>
        <p:txBody>
          <a:bodyPr/>
          <a:lstStyle/>
          <a:p>
            <a:pPr>
              <a:defRPr/>
            </a:pPr>
            <a:r>
              <a:rPr lang="nb-NO" smtClean="0"/>
              <a:t>SIDE </a:t>
            </a:r>
            <a:fld id="{0BDAF40C-68AE-4E41-82F7-7019AE3E7FBA}" type="slidenum">
              <a:rPr lang="nb-NO" smtClean="0"/>
              <a:pPr>
                <a:defRPr/>
              </a:pPr>
              <a:t>6</a:t>
            </a:fld>
            <a:endParaRPr lang="nb-NO"/>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err="1">
                <a:latin typeface="Arial"/>
                <a:cs typeface="Arial"/>
              </a:rPr>
              <a:t>Mer</a:t>
            </a:r>
            <a:r>
              <a:rPr lang="en-US" dirty="0">
                <a:latin typeface="Arial"/>
                <a:cs typeface="Arial"/>
              </a:rPr>
              <a:t> </a:t>
            </a:r>
            <a:r>
              <a:rPr lang="en-US" dirty="0" err="1">
                <a:latin typeface="Arial"/>
                <a:cs typeface="Arial"/>
              </a:rPr>
              <a:t>pålagt</a:t>
            </a:r>
            <a:r>
              <a:rPr lang="en-US" dirty="0">
                <a:latin typeface="Arial"/>
                <a:cs typeface="Arial"/>
              </a:rPr>
              <a:t> </a:t>
            </a:r>
            <a:r>
              <a:rPr lang="en-US" dirty="0" err="1">
                <a:latin typeface="Arial"/>
                <a:cs typeface="Arial"/>
              </a:rPr>
              <a:t>overtid</a:t>
            </a:r>
            <a:r>
              <a:rPr lang="en-US" dirty="0">
                <a:latin typeface="Arial"/>
                <a:cs typeface="Arial"/>
              </a:rPr>
              <a:t> – </a:t>
            </a:r>
            <a:r>
              <a:rPr lang="en-US" dirty="0" err="1">
                <a:latin typeface="Arial"/>
                <a:cs typeface="Arial"/>
              </a:rPr>
              <a:t>uten</a:t>
            </a:r>
            <a:r>
              <a:rPr lang="en-US" dirty="0">
                <a:latin typeface="Arial"/>
                <a:cs typeface="Arial"/>
              </a:rPr>
              <a:t> </a:t>
            </a:r>
            <a:r>
              <a:rPr lang="en-US" dirty="0" err="1">
                <a:latin typeface="Arial"/>
                <a:cs typeface="Arial"/>
              </a:rPr>
              <a:t>overtidsbetaling</a:t>
            </a:r>
            <a:endParaRPr lang="en-US" dirty="0" smtClean="0"/>
          </a:p>
        </p:txBody>
      </p:sp>
      <p:sp>
        <p:nvSpPr>
          <p:cNvPr id="10243" name="Content Placeholder 2"/>
          <p:cNvSpPr>
            <a:spLocks noGrp="1"/>
          </p:cNvSpPr>
          <p:nvPr>
            <p:ph idx="1"/>
          </p:nvPr>
        </p:nvSpPr>
        <p:spPr/>
        <p:txBody>
          <a:bodyPr/>
          <a:lstStyle/>
          <a:p>
            <a:pPr>
              <a:buFontTx/>
              <a:buChar char="-"/>
            </a:pPr>
            <a:r>
              <a:rPr lang="nb-NO" dirty="0" smtClean="0">
                <a:latin typeface="Arial"/>
                <a:cs typeface="Arial"/>
              </a:rPr>
              <a:t>Regjeringen </a:t>
            </a:r>
            <a:r>
              <a:rPr lang="nb-NO" dirty="0">
                <a:latin typeface="Arial"/>
                <a:cs typeface="Arial"/>
              </a:rPr>
              <a:t>har foreslått at grensene for pålagt overtid skal øke fra 10 til 12 timer per uke og fra 25 til 30 timer per måned, selv når det ikke foreligger en lokal avtale. </a:t>
            </a:r>
            <a:endParaRPr lang="nb-NO" dirty="0" smtClean="0">
              <a:latin typeface="Arial"/>
              <a:cs typeface="Arial"/>
            </a:endParaRPr>
          </a:p>
          <a:p>
            <a:pPr>
              <a:buFontTx/>
              <a:buChar char="-"/>
            </a:pPr>
            <a:r>
              <a:rPr lang="nb-NO" dirty="0" smtClean="0">
                <a:latin typeface="Arial"/>
                <a:cs typeface="Arial"/>
              </a:rPr>
              <a:t>De </a:t>
            </a:r>
            <a:r>
              <a:rPr lang="nb-NO" dirty="0">
                <a:latin typeface="Arial"/>
                <a:cs typeface="Arial"/>
              </a:rPr>
              <a:t>totale rammene for overtid per år endres ikke. Det </a:t>
            </a:r>
            <a:r>
              <a:rPr lang="nb-NO" dirty="0" smtClean="0">
                <a:latin typeface="Arial"/>
                <a:cs typeface="Arial"/>
              </a:rPr>
              <a:t>medfører  </a:t>
            </a:r>
            <a:r>
              <a:rPr lang="nb-NO" dirty="0">
                <a:latin typeface="Arial"/>
                <a:cs typeface="Arial"/>
              </a:rPr>
              <a:t>at </a:t>
            </a:r>
            <a:r>
              <a:rPr lang="nb-NO" dirty="0" smtClean="0">
                <a:latin typeface="Arial"/>
                <a:cs typeface="Arial"/>
              </a:rPr>
              <a:t>du som arbeidstaker </a:t>
            </a:r>
            <a:r>
              <a:rPr lang="nb-NO" dirty="0">
                <a:latin typeface="Arial"/>
                <a:cs typeface="Arial"/>
              </a:rPr>
              <a:t>kan pålegges mer overtid i én periode, men mindre i en annen. </a:t>
            </a:r>
            <a:endParaRPr lang="nb-NO" dirty="0" smtClean="0">
              <a:latin typeface="Arial"/>
              <a:cs typeface="Arial"/>
            </a:endParaRPr>
          </a:p>
          <a:p>
            <a:pPr>
              <a:buFontTx/>
              <a:buChar char="-"/>
            </a:pPr>
            <a:r>
              <a:rPr lang="nb-NO" dirty="0" smtClean="0">
                <a:latin typeface="Arial"/>
                <a:cs typeface="Arial"/>
              </a:rPr>
              <a:t>Du </a:t>
            </a:r>
            <a:r>
              <a:rPr lang="nb-NO" dirty="0">
                <a:latin typeface="Arial"/>
                <a:cs typeface="Arial"/>
              </a:rPr>
              <a:t>kan ikke selv bestemme når du skal jobbe mye overtid og når du skal jobbe lite. </a:t>
            </a:r>
            <a:endParaRPr lang="nb-NO" dirty="0" smtClean="0">
              <a:latin typeface="Arial"/>
              <a:cs typeface="Arial"/>
            </a:endParaRPr>
          </a:p>
          <a:p>
            <a:pPr>
              <a:buFontTx/>
              <a:buChar char="-"/>
            </a:pPr>
            <a:r>
              <a:rPr lang="nb-NO" dirty="0" smtClean="0">
                <a:latin typeface="Arial"/>
                <a:cs typeface="Arial"/>
              </a:rPr>
              <a:t>Det </a:t>
            </a:r>
            <a:r>
              <a:rPr lang="nb-NO" dirty="0">
                <a:latin typeface="Arial"/>
                <a:cs typeface="Arial"/>
              </a:rPr>
              <a:t>gir liten frihet og fleksibilitet for deg som arbeidstaker. Samtidig utvides adgangen til å avtale gjennomsnittsberegning av arbeidstid</a:t>
            </a:r>
            <a:r>
              <a:rPr lang="nb-NO" dirty="0" smtClean="0">
                <a:latin typeface="Arial"/>
                <a:cs typeface="Arial"/>
              </a:rPr>
              <a:t>.</a:t>
            </a:r>
          </a:p>
          <a:p>
            <a:pPr>
              <a:buFontTx/>
              <a:buChar char="-"/>
            </a:pPr>
            <a:endParaRPr lang="nb-NO" dirty="0" smtClean="0">
              <a:latin typeface="Arial"/>
              <a:cs typeface="Arial"/>
            </a:endParaRPr>
          </a:p>
          <a:p>
            <a:pPr marL="0" indent="0">
              <a:buNone/>
            </a:pPr>
            <a:endParaRPr lang="nb-NO" dirty="0" smtClean="0">
              <a:latin typeface="Arial"/>
              <a:cs typeface="Arial"/>
            </a:endParaRPr>
          </a:p>
          <a:p>
            <a:pPr marL="0" indent="0">
              <a:buNone/>
            </a:pPr>
            <a:endParaRPr lang="nb-NO" dirty="0" smtClean="0">
              <a:latin typeface="Arial"/>
              <a:cs typeface="Arial"/>
            </a:endParaRPr>
          </a:p>
          <a:p>
            <a:pPr>
              <a:buFontTx/>
              <a:buChar char="-"/>
            </a:pPr>
            <a:endParaRPr lang="en-US" dirty="0" smtClean="0">
              <a:latin typeface="Arial"/>
              <a:cs typeface="Arial"/>
            </a:endParaRPr>
          </a:p>
        </p:txBody>
      </p:sp>
      <p:sp>
        <p:nvSpPr>
          <p:cNvPr id="4" name="Slide Number Placeholder 3"/>
          <p:cNvSpPr>
            <a:spLocks noGrp="1"/>
          </p:cNvSpPr>
          <p:nvPr>
            <p:ph type="sldNum" sz="quarter" idx="10"/>
          </p:nvPr>
        </p:nvSpPr>
        <p:spPr/>
        <p:txBody>
          <a:bodyPr/>
          <a:lstStyle/>
          <a:p>
            <a:pPr>
              <a:defRPr/>
            </a:pPr>
            <a:r>
              <a:rPr lang="nb-NO" smtClean="0"/>
              <a:t>SIDE </a:t>
            </a:r>
            <a:fld id="{736A4A26-4F08-4455-AC5C-5AFD77B409DE}" type="slidenum">
              <a:rPr lang="nb-NO" smtClean="0"/>
              <a:pPr>
                <a:defRPr/>
              </a:pPr>
              <a:t>7</a:t>
            </a:fld>
            <a:endParaRPr lang="nb-NO"/>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a:latin typeface="Arial"/>
                <a:cs typeface="Arial"/>
              </a:rPr>
              <a:t>Mer</a:t>
            </a:r>
            <a:r>
              <a:rPr lang="en-US" dirty="0">
                <a:latin typeface="Arial"/>
                <a:cs typeface="Arial"/>
              </a:rPr>
              <a:t> </a:t>
            </a:r>
            <a:r>
              <a:rPr lang="en-US" dirty="0" err="1">
                <a:latin typeface="Arial"/>
                <a:cs typeface="Arial"/>
              </a:rPr>
              <a:t>pålagt</a:t>
            </a:r>
            <a:r>
              <a:rPr lang="en-US" dirty="0">
                <a:latin typeface="Arial"/>
                <a:cs typeface="Arial"/>
              </a:rPr>
              <a:t> </a:t>
            </a:r>
            <a:r>
              <a:rPr lang="en-US" dirty="0" err="1">
                <a:latin typeface="Arial"/>
                <a:cs typeface="Arial"/>
              </a:rPr>
              <a:t>overtid</a:t>
            </a:r>
            <a:r>
              <a:rPr lang="en-US" dirty="0">
                <a:latin typeface="Arial"/>
                <a:cs typeface="Arial"/>
              </a:rPr>
              <a:t> – </a:t>
            </a:r>
            <a:r>
              <a:rPr lang="en-US" dirty="0" err="1">
                <a:latin typeface="Arial"/>
                <a:cs typeface="Arial"/>
              </a:rPr>
              <a:t>uten</a:t>
            </a:r>
            <a:r>
              <a:rPr lang="en-US" dirty="0">
                <a:latin typeface="Arial"/>
                <a:cs typeface="Arial"/>
              </a:rPr>
              <a:t> </a:t>
            </a:r>
            <a:r>
              <a:rPr lang="en-US" dirty="0" err="1">
                <a:latin typeface="Arial"/>
                <a:cs typeface="Arial"/>
              </a:rPr>
              <a:t>overtidsbetaling</a:t>
            </a:r>
            <a:endParaRPr lang="nb-NO" dirty="0"/>
          </a:p>
        </p:txBody>
      </p:sp>
      <p:sp>
        <p:nvSpPr>
          <p:cNvPr id="3" name="Plassholder for innhold 2"/>
          <p:cNvSpPr>
            <a:spLocks noGrp="1"/>
          </p:cNvSpPr>
          <p:nvPr>
            <p:ph idx="1"/>
          </p:nvPr>
        </p:nvSpPr>
        <p:spPr/>
        <p:txBody>
          <a:bodyPr/>
          <a:lstStyle/>
          <a:p>
            <a:pPr>
              <a:buFontTx/>
              <a:buChar char="-"/>
            </a:pPr>
            <a:r>
              <a:rPr lang="nb-NO" dirty="0" smtClean="0">
                <a:latin typeface="Arial"/>
                <a:cs typeface="Arial"/>
              </a:rPr>
              <a:t>Det </a:t>
            </a:r>
            <a:r>
              <a:rPr lang="nb-NO" dirty="0">
                <a:latin typeface="Arial"/>
                <a:cs typeface="Arial"/>
              </a:rPr>
              <a:t>gjør at det blir billigere for sjefen å pålegge deg overtid, og at du får mindre penger i lønningsposen</a:t>
            </a:r>
            <a:r>
              <a:rPr lang="nb-NO" dirty="0" smtClean="0"/>
              <a:t>. </a:t>
            </a:r>
          </a:p>
          <a:p>
            <a:pPr marL="0" indent="0">
              <a:buNone/>
            </a:pPr>
            <a:endParaRPr lang="nb-NO" dirty="0" smtClean="0"/>
          </a:p>
          <a:p>
            <a:pPr marL="0" indent="0">
              <a:buNone/>
            </a:pPr>
            <a:endParaRPr lang="nb-NO" dirty="0"/>
          </a:p>
        </p:txBody>
      </p:sp>
      <p:sp>
        <p:nvSpPr>
          <p:cNvPr id="4" name="Plassholder for lysbildenummer 3"/>
          <p:cNvSpPr>
            <a:spLocks noGrp="1"/>
          </p:cNvSpPr>
          <p:nvPr>
            <p:ph type="sldNum" sz="quarter" idx="10"/>
          </p:nvPr>
        </p:nvSpPr>
        <p:spPr/>
        <p:txBody>
          <a:bodyPr/>
          <a:lstStyle/>
          <a:p>
            <a:pPr>
              <a:defRPr/>
            </a:pPr>
            <a:r>
              <a:rPr lang="nb-NO" smtClean="0"/>
              <a:t>SIDE </a:t>
            </a:r>
            <a:fld id="{3254EF13-A152-4BF5-B027-1B3850B98AE2}" type="slidenum">
              <a:rPr lang="nb-NO" smtClean="0"/>
              <a:pPr>
                <a:defRPr/>
              </a:pPr>
              <a:t>8</a:t>
            </a:fld>
            <a:endParaRPr lang="nb-NO"/>
          </a:p>
        </p:txBody>
      </p:sp>
    </p:spTree>
    <p:extLst>
      <p:ext uri="{BB962C8B-B14F-4D97-AF65-F5344CB8AC3E}">
        <p14:creationId xmlns:p14="http://schemas.microsoft.com/office/powerpoint/2010/main" val="662091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latin typeface="Arial"/>
                <a:cs typeface="Arial"/>
              </a:rPr>
              <a:t>Kollektiv søksmålsrett – forsvinner </a:t>
            </a:r>
            <a:endParaRPr lang="nb-NO" dirty="0">
              <a:latin typeface="Arial"/>
              <a:cs typeface="Arial"/>
            </a:endParaRPr>
          </a:p>
        </p:txBody>
      </p:sp>
      <p:sp>
        <p:nvSpPr>
          <p:cNvPr id="3" name="Plassholder for innhold 2"/>
          <p:cNvSpPr>
            <a:spLocks noGrp="1"/>
          </p:cNvSpPr>
          <p:nvPr>
            <p:ph idx="1"/>
          </p:nvPr>
        </p:nvSpPr>
        <p:spPr/>
        <p:txBody>
          <a:bodyPr/>
          <a:lstStyle/>
          <a:p>
            <a:pPr>
              <a:buFontTx/>
              <a:buChar char="-"/>
            </a:pPr>
            <a:r>
              <a:rPr lang="nb-NO" dirty="0" smtClean="0">
                <a:latin typeface="Arial"/>
                <a:cs typeface="Arial"/>
              </a:rPr>
              <a:t>I 2013 ved innføringen av </a:t>
            </a:r>
            <a:r>
              <a:rPr lang="nb-NO" dirty="0" err="1" smtClean="0">
                <a:latin typeface="Arial"/>
                <a:cs typeface="Arial"/>
              </a:rPr>
              <a:t>Virkarbyrådirektivet</a:t>
            </a:r>
            <a:r>
              <a:rPr lang="nb-NO" dirty="0" smtClean="0">
                <a:latin typeface="Arial"/>
                <a:cs typeface="Arial"/>
              </a:rPr>
              <a:t> så fikk fagforeningene en kollektiv søksmålsrett jf.  arbeidsmiljøloven §17- 1 (5). </a:t>
            </a:r>
          </a:p>
          <a:p>
            <a:pPr>
              <a:buFontTx/>
              <a:buChar char="-"/>
            </a:pPr>
            <a:endParaRPr lang="nb-NO" dirty="0">
              <a:latin typeface="Arial"/>
              <a:cs typeface="Arial"/>
            </a:endParaRPr>
          </a:p>
          <a:p>
            <a:pPr>
              <a:buFontTx/>
              <a:buChar char="-"/>
            </a:pPr>
            <a:r>
              <a:rPr lang="nb-NO" dirty="0" smtClean="0">
                <a:latin typeface="Arial"/>
                <a:cs typeface="Arial"/>
              </a:rPr>
              <a:t>Denne kollektive søksmålsretten gir fagforeningene anledning til reise søksmål  for å etterprøve lovligheten av innleie fra bemanningsforetak.</a:t>
            </a:r>
          </a:p>
          <a:p>
            <a:pPr>
              <a:buFontTx/>
              <a:buChar char="-"/>
            </a:pPr>
            <a:endParaRPr lang="nb-NO" dirty="0">
              <a:latin typeface="Arial"/>
              <a:cs typeface="Arial"/>
            </a:endParaRPr>
          </a:p>
          <a:p>
            <a:pPr>
              <a:buFontTx/>
              <a:buChar char="-"/>
            </a:pPr>
            <a:r>
              <a:rPr lang="nb-NO" dirty="0" smtClean="0">
                <a:latin typeface="Arial"/>
                <a:cs typeface="Arial"/>
              </a:rPr>
              <a:t>Den kollektive søksmålsretten var et viktig tiltak for å sikre at likebehandling av lønns, - og arbeidsvilkår for de innleide ble overholdt.</a:t>
            </a:r>
            <a:endParaRPr lang="nb-NO" dirty="0">
              <a:latin typeface="Arial"/>
              <a:cs typeface="Arial"/>
            </a:endParaRPr>
          </a:p>
        </p:txBody>
      </p:sp>
      <p:sp>
        <p:nvSpPr>
          <p:cNvPr id="4" name="Plassholder for lysbildenummer 3"/>
          <p:cNvSpPr>
            <a:spLocks noGrp="1"/>
          </p:cNvSpPr>
          <p:nvPr>
            <p:ph type="sldNum" sz="quarter" idx="10"/>
          </p:nvPr>
        </p:nvSpPr>
        <p:spPr/>
        <p:txBody>
          <a:bodyPr/>
          <a:lstStyle/>
          <a:p>
            <a:pPr>
              <a:defRPr/>
            </a:pPr>
            <a:r>
              <a:rPr lang="nb-NO" smtClean="0"/>
              <a:t>SIDE </a:t>
            </a:r>
            <a:fld id="{3254EF13-A152-4BF5-B027-1B3850B98AE2}" type="slidenum">
              <a:rPr lang="nb-NO" smtClean="0"/>
              <a:pPr>
                <a:defRPr/>
              </a:pPr>
              <a:t>9</a:t>
            </a:fld>
            <a:endParaRPr lang="nb-NO"/>
          </a:p>
        </p:txBody>
      </p:sp>
    </p:spTree>
    <p:extLst>
      <p:ext uri="{BB962C8B-B14F-4D97-AF65-F5344CB8AC3E}">
        <p14:creationId xmlns:p14="http://schemas.microsoft.com/office/powerpoint/2010/main" val="4081266772"/>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ヒラギノ角ゴ Pro W3"/>
        <a:cs typeface=""/>
      </a:majorFont>
      <a:minorFont>
        <a:latin typeface="Verdana"/>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smtClean="0">
            <a:ln>
              <a:noFill/>
            </a:ln>
            <a:solidFill>
              <a:schemeClr val="tx1"/>
            </a:solidFill>
            <a:effectLst/>
            <a:latin typeface="Arial" charset="0"/>
            <a:ea typeface="ヒラギノ角ゴ Pro W3"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smtClean="0">
            <a:ln>
              <a:noFill/>
            </a:ln>
            <a:solidFill>
              <a:schemeClr val="tx1"/>
            </a:solidFill>
            <a:effectLst/>
            <a:latin typeface="Arial" charset="0"/>
            <a:ea typeface="ヒラギノ角ゴ Pro W3"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456</TotalTime>
  <Words>899</Words>
  <Application>Microsoft Macintosh PowerPoint</Application>
  <PresentationFormat>Skjermfremvisning (4:3)</PresentationFormat>
  <Paragraphs>90</Paragraphs>
  <Slides>13</Slides>
  <Notes>2</Notes>
  <HiddenSlides>0</HiddenSlides>
  <MMClips>0</MMClips>
  <ScaleCrop>false</ScaleCrop>
  <HeadingPairs>
    <vt:vector size="4" baseType="variant">
      <vt:variant>
        <vt:lpstr>Tema</vt:lpstr>
      </vt:variant>
      <vt:variant>
        <vt:i4>1</vt:i4>
      </vt:variant>
      <vt:variant>
        <vt:lpstr>Lysbildetitler</vt:lpstr>
      </vt:variant>
      <vt:variant>
        <vt:i4>13</vt:i4>
      </vt:variant>
    </vt:vector>
  </HeadingPairs>
  <TitlesOfParts>
    <vt:vector size="14" baseType="lpstr">
      <vt:lpstr>Blank Presentation</vt:lpstr>
      <vt:lpstr> </vt:lpstr>
      <vt:lpstr>Bakgrunnen for den politiske streiken.</vt:lpstr>
      <vt:lpstr>Midlertidige ansettelser blir vanligere</vt:lpstr>
      <vt:lpstr>Midlertidige ansettelser blir vanligere - konsekvenser</vt:lpstr>
      <vt:lpstr>Midlertidige ansatte blir mer vanligere - konsekvenser</vt:lpstr>
      <vt:lpstr>Midlertidige ansettelser blir mer vanlige</vt:lpstr>
      <vt:lpstr>Mer pålagt overtid – uten overtidsbetaling</vt:lpstr>
      <vt:lpstr>Mer pålagt overtid – uten overtidsbetaling</vt:lpstr>
      <vt:lpstr>Kollektiv søksmålsrett – forsvinner </vt:lpstr>
      <vt:lpstr>Kollektiv søksmålsrett – forsvinner. </vt:lpstr>
      <vt:lpstr>Større press på søndagsarbeid.</vt:lpstr>
      <vt:lpstr>Større press på søndagsarbeid</vt:lpstr>
      <vt:lpstr>Oppsummert.</vt:lpstr>
    </vt:vector>
  </TitlesOfParts>
  <Company>獫票楧栮捯洀鉭曮㞱Û뜰⠲쎔딁烊皭〼፥ᙼ䕸忤઱</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Bjarte Mjåseth</cp:lastModifiedBy>
  <cp:revision>62</cp:revision>
  <dcterms:created xsi:type="dcterms:W3CDTF">2007-11-20T13:50:44Z</dcterms:created>
  <dcterms:modified xsi:type="dcterms:W3CDTF">2015-01-23T12:51:55Z</dcterms:modified>
</cp:coreProperties>
</file>